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sldIdLst>
    <p:sldId id="256" r:id="rId5"/>
    <p:sldId id="925" r:id="rId6"/>
    <p:sldId id="926" r:id="rId7"/>
    <p:sldId id="951" r:id="rId8"/>
    <p:sldId id="947" r:id="rId9"/>
    <p:sldId id="952" r:id="rId10"/>
    <p:sldId id="953" r:id="rId11"/>
    <p:sldId id="954" r:id="rId12"/>
    <p:sldId id="955" r:id="rId13"/>
    <p:sldId id="956" r:id="rId14"/>
    <p:sldId id="965" r:id="rId15"/>
    <p:sldId id="957" r:id="rId16"/>
    <p:sldId id="958" r:id="rId17"/>
    <p:sldId id="966" r:id="rId18"/>
    <p:sldId id="967" r:id="rId19"/>
    <p:sldId id="968" r:id="rId20"/>
    <p:sldId id="971" r:id="rId21"/>
    <p:sldId id="972" r:id="rId22"/>
    <p:sldId id="973" r:id="rId23"/>
    <p:sldId id="975" r:id="rId24"/>
    <p:sldId id="977" r:id="rId25"/>
    <p:sldId id="980" r:id="rId26"/>
    <p:sldId id="981" r:id="rId27"/>
    <p:sldId id="982" r:id="rId28"/>
    <p:sldId id="979" r:id="rId29"/>
    <p:sldId id="95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0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821476-8369-D943-AAB6-BB8914ADC398}" v="1" dt="2025-09-03T13:51:15.695"/>
    <p1510:client id="{F70F5394-6D72-4F3D-AE3E-A413B15F771E}" v="74" dt="2025-09-03T13:16:36.9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49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A9E6E-538F-4EA7-819B-860E69F45FC7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40E7C-A384-4225-ABEC-6508F7DA4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5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40E7C-A384-4225-ABEC-6508F7DA44D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61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lid Colou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F693A26-6728-44C2-9A92-C4A4B5BF16BF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7F0073"/>
          </a:solidFill>
          <a:ln>
            <a:solidFill>
              <a:srgbClr val="7F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123E7A9-22EF-4AB4-A68B-733C1722FD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26105" y="4081044"/>
            <a:ext cx="6141926" cy="15778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subheading here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42FED9F-FED8-415B-A097-B5B3118E01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8660" y="6276075"/>
            <a:ext cx="1828800" cy="277186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F5F6AEE-BA55-4EA2-9D67-8698B941391B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426105" y="2170583"/>
            <a:ext cx="8728364" cy="8700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5400" b="1">
                <a:solidFill>
                  <a:schemeClr val="bg1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heading here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F1D8D0F-FAFD-4832-B6AB-063D1B467B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157" y="172004"/>
            <a:ext cx="1781742" cy="66944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7279B2B-B8FB-4DB2-8C32-B77B5CFEB75F}"/>
              </a:ext>
            </a:extLst>
          </p:cNvPr>
          <p:cNvSpPr/>
          <p:nvPr userDrawn="1"/>
        </p:nvSpPr>
        <p:spPr>
          <a:xfrm>
            <a:off x="1529365" y="740838"/>
            <a:ext cx="3449172" cy="1022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800" b="1">
                <a:latin typeface="Network Rail Sans" panose="02000000040000020004" pitchFamily="2" charset="0"/>
              </a:rPr>
              <a:t>Enhancing Southern Region</a:t>
            </a:r>
            <a:endParaRPr lang="en-GB" b="1">
              <a:latin typeface="Network Rail Sans" panose="02000000040000020004" pitchFamily="2" charset="0"/>
            </a:endParaRPr>
          </a:p>
        </p:txBody>
      </p:sp>
      <p:pic>
        <p:nvPicPr>
          <p:cNvPr id="2" name="Picture 1" descr="A map of the united kingdom&#10;&#10;Description automatically generated">
            <a:extLst>
              <a:ext uri="{FF2B5EF4-FFF2-40B4-BE49-F238E27FC236}">
                <a16:creationId xmlns:a16="http://schemas.microsoft.com/office/drawing/2014/main" id="{804868F5-EF3C-096A-8754-C0777C2CF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072" y="469529"/>
            <a:ext cx="1006033" cy="1565040"/>
          </a:xfrm>
          <a:prstGeom prst="rect">
            <a:avLst/>
          </a:prstGeom>
        </p:spPr>
      </p:pic>
      <p:pic>
        <p:nvPicPr>
          <p:cNvPr id="10" name="Picture 9" descr="A white arrow in a circle&#10;&#10;Description automatically generated">
            <a:extLst>
              <a:ext uri="{FF2B5EF4-FFF2-40B4-BE49-F238E27FC236}">
                <a16:creationId xmlns:a16="http://schemas.microsoft.com/office/drawing/2014/main" id="{EE1908D3-9D69-7667-D514-D3DCA1BFE9E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25" y="5930154"/>
            <a:ext cx="1748639" cy="623108"/>
          </a:xfrm>
          <a:prstGeom prst="rect">
            <a:avLst/>
          </a:prstGeom>
        </p:spPr>
      </p:pic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5AB8CAD5-E764-6D46-43F4-F43409677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81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il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342899" y="1774868"/>
            <a:ext cx="11501572" cy="18400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 b="1" baseline="0">
                <a:solidFill>
                  <a:srgbClr val="7F0073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This is an example</a:t>
            </a:r>
            <a:br>
              <a:rPr lang="en-GB"/>
            </a:br>
            <a:r>
              <a:rPr lang="en-GB"/>
              <a:t>of a headline.</a:t>
            </a:r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7F00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22613E5-5D4B-48E9-838F-C9DC527DFF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3" y="5370455"/>
            <a:ext cx="12178801" cy="42058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C53F357-E802-437F-A5AD-4A0E1BB93753}"/>
              </a:ext>
            </a:extLst>
          </p:cNvPr>
          <p:cNvGrpSpPr/>
          <p:nvPr userDrawn="1"/>
        </p:nvGrpSpPr>
        <p:grpSpPr>
          <a:xfrm>
            <a:off x="1801238" y="4904370"/>
            <a:ext cx="8683974" cy="1369148"/>
            <a:chOff x="1801238" y="4904370"/>
            <a:chExt cx="8683974" cy="136914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1660507-4A27-4F19-945A-0AB575086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801238" y="4904370"/>
              <a:ext cx="1352550" cy="135255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B2C18E0-6A6D-45B9-B03B-96791FF1AC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9132662" y="4916542"/>
              <a:ext cx="1352550" cy="135255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D8363DA-F66A-4E9F-8179-6B23BD9246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4245046" y="4904370"/>
              <a:ext cx="1352550" cy="135255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87847BE-4A8F-49F5-BEC3-9BC52B26C8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6688854" y="4920968"/>
              <a:ext cx="1352550" cy="1352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59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Page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87455" y="318346"/>
            <a:ext cx="9541406" cy="5452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7F0073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heading here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87458" y="1011718"/>
            <a:ext cx="11457013" cy="995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body 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5E8317-2C35-46B9-B34F-B6A746F34BF7}"/>
              </a:ext>
            </a:extLst>
          </p:cNvPr>
          <p:cNvSpPr/>
          <p:nvPr userDrawn="1"/>
        </p:nvSpPr>
        <p:spPr>
          <a:xfrm>
            <a:off x="0" y="6049351"/>
            <a:ext cx="12191999" cy="808648"/>
          </a:xfrm>
          <a:prstGeom prst="rect">
            <a:avLst/>
          </a:prstGeom>
          <a:solidFill>
            <a:srgbClr val="7F0073"/>
          </a:solidFill>
          <a:ln>
            <a:solidFill>
              <a:srgbClr val="7F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D01FE96-67C2-4C60-B43F-2A850E35A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860" y="6315543"/>
            <a:ext cx="1828800" cy="27718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F6879DE-412F-4A6E-9047-C59A16CF976A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509124" y="2312305"/>
          <a:ext cx="539573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9146">
                  <a:extLst>
                    <a:ext uri="{9D8B030D-6E8A-4147-A177-3AD203B41FA5}">
                      <a16:colId xmlns:a16="http://schemas.microsoft.com/office/drawing/2014/main" val="263450307"/>
                    </a:ext>
                  </a:extLst>
                </a:gridCol>
                <a:gridCol w="1079146">
                  <a:extLst>
                    <a:ext uri="{9D8B030D-6E8A-4147-A177-3AD203B41FA5}">
                      <a16:colId xmlns:a16="http://schemas.microsoft.com/office/drawing/2014/main" val="1918217055"/>
                    </a:ext>
                  </a:extLst>
                </a:gridCol>
                <a:gridCol w="1079146">
                  <a:extLst>
                    <a:ext uri="{9D8B030D-6E8A-4147-A177-3AD203B41FA5}">
                      <a16:colId xmlns:a16="http://schemas.microsoft.com/office/drawing/2014/main" val="2813934714"/>
                    </a:ext>
                  </a:extLst>
                </a:gridCol>
                <a:gridCol w="1079146">
                  <a:extLst>
                    <a:ext uri="{9D8B030D-6E8A-4147-A177-3AD203B41FA5}">
                      <a16:colId xmlns:a16="http://schemas.microsoft.com/office/drawing/2014/main" val="2675498257"/>
                    </a:ext>
                  </a:extLst>
                </a:gridCol>
                <a:gridCol w="1079146">
                  <a:extLst>
                    <a:ext uri="{9D8B030D-6E8A-4147-A177-3AD203B41FA5}">
                      <a16:colId xmlns:a16="http://schemas.microsoft.com/office/drawing/2014/main" val="18679444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>
                    <a:solidFill>
                      <a:srgbClr val="7F007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>
                    <a:solidFill>
                      <a:srgbClr val="7F007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>
                    <a:solidFill>
                      <a:srgbClr val="7F007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>
                    <a:solidFill>
                      <a:srgbClr val="7F007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>
                    <a:solidFill>
                      <a:srgbClr val="7F00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936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935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167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262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835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645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849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26485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2CA4E25-6526-4124-A8A2-CB3B033E746C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6287146" y="2312305"/>
          <a:ext cx="539573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9146">
                  <a:extLst>
                    <a:ext uri="{9D8B030D-6E8A-4147-A177-3AD203B41FA5}">
                      <a16:colId xmlns:a16="http://schemas.microsoft.com/office/drawing/2014/main" val="263450307"/>
                    </a:ext>
                  </a:extLst>
                </a:gridCol>
                <a:gridCol w="1079146">
                  <a:extLst>
                    <a:ext uri="{9D8B030D-6E8A-4147-A177-3AD203B41FA5}">
                      <a16:colId xmlns:a16="http://schemas.microsoft.com/office/drawing/2014/main" val="1918217055"/>
                    </a:ext>
                  </a:extLst>
                </a:gridCol>
                <a:gridCol w="1079146">
                  <a:extLst>
                    <a:ext uri="{9D8B030D-6E8A-4147-A177-3AD203B41FA5}">
                      <a16:colId xmlns:a16="http://schemas.microsoft.com/office/drawing/2014/main" val="2813934714"/>
                    </a:ext>
                  </a:extLst>
                </a:gridCol>
                <a:gridCol w="1079146">
                  <a:extLst>
                    <a:ext uri="{9D8B030D-6E8A-4147-A177-3AD203B41FA5}">
                      <a16:colId xmlns:a16="http://schemas.microsoft.com/office/drawing/2014/main" val="2675498257"/>
                    </a:ext>
                  </a:extLst>
                </a:gridCol>
                <a:gridCol w="1079146">
                  <a:extLst>
                    <a:ext uri="{9D8B030D-6E8A-4147-A177-3AD203B41FA5}">
                      <a16:colId xmlns:a16="http://schemas.microsoft.com/office/drawing/2014/main" val="18679444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>
                    <a:solidFill>
                      <a:srgbClr val="7F007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>
                    <a:solidFill>
                      <a:srgbClr val="7F007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>
                    <a:solidFill>
                      <a:srgbClr val="7F007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>
                    <a:solidFill>
                      <a:srgbClr val="7F007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>
                    <a:solidFill>
                      <a:srgbClr val="7F00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936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935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167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262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835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645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849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Network Rail Sans" panose="0200000004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264854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86DAE4B-98E4-E7E9-2E72-00D6C3789971}"/>
              </a:ext>
            </a:extLst>
          </p:cNvPr>
          <p:cNvSpPr/>
          <p:nvPr userDrawn="1"/>
        </p:nvSpPr>
        <p:spPr>
          <a:xfrm>
            <a:off x="2209636" y="6145392"/>
            <a:ext cx="3449172" cy="612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200" b="1">
                <a:latin typeface="Network Rail Sans" panose="02000000040000020004" pitchFamily="2" charset="0"/>
              </a:rPr>
              <a:t>Enhancing Southern Region</a:t>
            </a:r>
          </a:p>
        </p:txBody>
      </p:sp>
      <p:pic>
        <p:nvPicPr>
          <p:cNvPr id="7" name="Picture 6" descr="A green and black map&#10;&#10;Description automatically generated">
            <a:extLst>
              <a:ext uri="{FF2B5EF4-FFF2-40B4-BE49-F238E27FC236}">
                <a16:creationId xmlns:a16="http://schemas.microsoft.com/office/drawing/2014/main" id="{914413CC-9C4E-66AC-8BD5-F4AFE74BA9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30" y="6135484"/>
            <a:ext cx="1936376" cy="636382"/>
          </a:xfrm>
          <a:prstGeom prst="rect">
            <a:avLst/>
          </a:prstGeom>
        </p:spPr>
      </p:pic>
      <p:pic>
        <p:nvPicPr>
          <p:cNvPr id="8" name="Picture 7" descr="A white arrow in a circle&#10;&#10;Description automatically generated">
            <a:extLst>
              <a:ext uri="{FF2B5EF4-FFF2-40B4-BE49-F238E27FC236}">
                <a16:creationId xmlns:a16="http://schemas.microsoft.com/office/drawing/2014/main" id="{3AE7FC35-91A2-0CA3-DE8E-C2CD4AB31A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679" y="6134943"/>
            <a:ext cx="1748639" cy="623108"/>
          </a:xfrm>
          <a:prstGeom prst="rect">
            <a:avLst/>
          </a:prstGeom>
        </p:spPr>
      </p:pic>
      <p:sp>
        <p:nvSpPr>
          <p:cNvPr id="19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54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632576-9DCF-4E08-98CF-D0DDA8A30193}"/>
              </a:ext>
            </a:extLst>
          </p:cNvPr>
          <p:cNvSpPr/>
          <p:nvPr userDrawn="1"/>
        </p:nvSpPr>
        <p:spPr>
          <a:xfrm>
            <a:off x="9144000" y="0"/>
            <a:ext cx="3048000" cy="20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2FFCCC04-134C-04B3-E594-E57812438BF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00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15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Colou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5B9C48-47A5-4BEA-B6EC-BA7F9B5736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0073"/>
          </a:solidFill>
          <a:ln>
            <a:solidFill>
              <a:srgbClr val="7F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490024" y="2956282"/>
            <a:ext cx="8728364" cy="8700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5400" b="1">
                <a:solidFill>
                  <a:schemeClr val="bg1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heading here</a:t>
            </a: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EAF63139-3582-4362-965F-DED672864D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8660" y="6276075"/>
            <a:ext cx="1828800" cy="277186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3FF12B9-B20C-4755-AC3E-EC088A29CD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157" y="172004"/>
            <a:ext cx="1781742" cy="66944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BC51AB1-71A6-45CE-8657-8CD3B90969DF}"/>
              </a:ext>
            </a:extLst>
          </p:cNvPr>
          <p:cNvSpPr/>
          <p:nvPr userDrawn="1"/>
        </p:nvSpPr>
        <p:spPr>
          <a:xfrm>
            <a:off x="2530087" y="1330585"/>
            <a:ext cx="3449172" cy="1674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800" b="1">
                <a:latin typeface="Network Rail Sans" panose="02000000040000020004" pitchFamily="2" charset="0"/>
              </a:rPr>
              <a:t>Enhancing Southern Region</a:t>
            </a:r>
            <a:endParaRPr lang="en-GB" b="1">
              <a:latin typeface="Network Rail Sans" panose="02000000040000020004" pitchFamily="2" charset="0"/>
            </a:endParaRPr>
          </a:p>
        </p:txBody>
      </p:sp>
      <p:pic>
        <p:nvPicPr>
          <p:cNvPr id="13" name="Picture 12" descr="A map of the united kingdom&#10;&#10;Description automatically generated">
            <a:extLst>
              <a:ext uri="{FF2B5EF4-FFF2-40B4-BE49-F238E27FC236}">
                <a16:creationId xmlns:a16="http://schemas.microsoft.com/office/drawing/2014/main" id="{8E65B616-1022-37F7-82FD-C1361FC19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320" y="865450"/>
            <a:ext cx="1674184" cy="2604452"/>
          </a:xfrm>
          <a:prstGeom prst="rect">
            <a:avLst/>
          </a:prstGeom>
        </p:spPr>
      </p:pic>
      <p:pic>
        <p:nvPicPr>
          <p:cNvPr id="19" name="Picture 18" descr="A white arrow in a circle&#10;&#10;Description automatically generated">
            <a:extLst>
              <a:ext uri="{FF2B5EF4-FFF2-40B4-BE49-F238E27FC236}">
                <a16:creationId xmlns:a16="http://schemas.microsoft.com/office/drawing/2014/main" id="{88C68CE6-7826-AF64-D5E2-FE2B59A4BE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25" y="5930154"/>
            <a:ext cx="1748639" cy="623108"/>
          </a:xfrm>
          <a:prstGeom prst="rect">
            <a:avLst/>
          </a:prstGeom>
        </p:spPr>
      </p:pic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AD8FD617-C320-30DA-AF50-466453A02BC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23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P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BE4B27-F128-47BD-9A0E-6DEC7C719B07}"/>
              </a:ext>
            </a:extLst>
          </p:cNvPr>
          <p:cNvSpPr/>
          <p:nvPr userDrawn="1"/>
        </p:nvSpPr>
        <p:spPr>
          <a:xfrm>
            <a:off x="0" y="2171700"/>
            <a:ext cx="12192000" cy="1362075"/>
          </a:xfrm>
          <a:prstGeom prst="rect">
            <a:avLst/>
          </a:prstGeom>
          <a:solidFill>
            <a:srgbClr val="7F0073"/>
          </a:solidFill>
          <a:ln>
            <a:solidFill>
              <a:srgbClr val="7F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1412EF-2D43-4EA0-A804-72671D81E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8860" y="6276075"/>
            <a:ext cx="1828800" cy="2771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6EACE4-697C-4604-A518-F8494AF988F6}"/>
              </a:ext>
            </a:extLst>
          </p:cNvPr>
          <p:cNvSpPr/>
          <p:nvPr userDrawn="1"/>
        </p:nvSpPr>
        <p:spPr>
          <a:xfrm>
            <a:off x="1635754" y="2425378"/>
            <a:ext cx="3329858" cy="874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800" b="1">
                <a:latin typeface="Network Rail Sans" panose="02000000040000020004" pitchFamily="2" charset="0"/>
              </a:rPr>
              <a:t>Enhancing Southern Region</a:t>
            </a:r>
            <a:endParaRPr lang="en-GB" b="1">
              <a:latin typeface="Network Rail Sans" panose="02000000040000020004" pitchFamily="2" charset="0"/>
            </a:endParaRPr>
          </a:p>
        </p:txBody>
      </p:sp>
      <p:pic>
        <p:nvPicPr>
          <p:cNvPr id="3" name="Picture 2" descr="A map of the united kingdom&#10;&#10;Description automatically generated">
            <a:extLst>
              <a:ext uri="{FF2B5EF4-FFF2-40B4-BE49-F238E27FC236}">
                <a16:creationId xmlns:a16="http://schemas.microsoft.com/office/drawing/2014/main" id="{8FC261F3-01C8-E637-0B15-181F64286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291" y="2237975"/>
            <a:ext cx="790358" cy="1229524"/>
          </a:xfrm>
          <a:prstGeom prst="rect">
            <a:avLst/>
          </a:prstGeom>
        </p:spPr>
      </p:pic>
      <p:pic>
        <p:nvPicPr>
          <p:cNvPr id="4" name="Picture 3" descr="A white arrow in a circle&#10;&#10;Description automatically generated">
            <a:extLst>
              <a:ext uri="{FF2B5EF4-FFF2-40B4-BE49-F238E27FC236}">
                <a16:creationId xmlns:a16="http://schemas.microsoft.com/office/drawing/2014/main" id="{92F4941F-304C-B117-CCE4-E79B157653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25" y="5930154"/>
            <a:ext cx="1748639" cy="623108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DAD43FBA-4B0B-13FF-CAA9-3950BC2020D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7F00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08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P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BE4B27-F128-47BD-9A0E-6DEC7C719B07}"/>
              </a:ext>
            </a:extLst>
          </p:cNvPr>
          <p:cNvSpPr/>
          <p:nvPr userDrawn="1"/>
        </p:nvSpPr>
        <p:spPr>
          <a:xfrm>
            <a:off x="0" y="0"/>
            <a:ext cx="7213600" cy="6858000"/>
          </a:xfrm>
          <a:prstGeom prst="rect">
            <a:avLst/>
          </a:prstGeom>
          <a:solidFill>
            <a:srgbClr val="7F0073"/>
          </a:solidFill>
          <a:ln>
            <a:solidFill>
              <a:srgbClr val="7F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49943" y="3088989"/>
            <a:ext cx="5957930" cy="8855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heading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1412EF-2D43-4EA0-A804-72671D81E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8860" y="6276075"/>
            <a:ext cx="1828800" cy="2771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FA52F8-C14F-4ABB-A32E-3ADA65FCB1E3}"/>
              </a:ext>
            </a:extLst>
          </p:cNvPr>
          <p:cNvSpPr/>
          <p:nvPr userDrawn="1"/>
        </p:nvSpPr>
        <p:spPr>
          <a:xfrm>
            <a:off x="8581482" y="3143785"/>
            <a:ext cx="3066021" cy="569252"/>
          </a:xfrm>
          <a:prstGeom prst="rect">
            <a:avLst/>
          </a:prstGeom>
          <a:solidFill>
            <a:srgbClr val="7F0073"/>
          </a:solidFill>
          <a:ln>
            <a:solidFill>
              <a:srgbClr val="7F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125D99-C0F1-4000-9560-DD941B6CA3B1}"/>
              </a:ext>
            </a:extLst>
          </p:cNvPr>
          <p:cNvSpPr/>
          <p:nvPr userDrawn="1"/>
        </p:nvSpPr>
        <p:spPr>
          <a:xfrm>
            <a:off x="8868858" y="2839790"/>
            <a:ext cx="3449172" cy="1148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600" b="1">
                <a:latin typeface="Network Rail Sans" panose="02000000040000020004" pitchFamily="2" charset="0"/>
              </a:rPr>
              <a:t>Enhancing Southern Region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A019AA-B17F-FA86-D7A8-9F3E668066B5}"/>
              </a:ext>
            </a:extLst>
          </p:cNvPr>
          <p:cNvSpPr/>
          <p:nvPr userDrawn="1"/>
        </p:nvSpPr>
        <p:spPr>
          <a:xfrm>
            <a:off x="7788858" y="2907954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map of the united kingdom&#10;&#10;Description automatically generated">
            <a:extLst>
              <a:ext uri="{FF2B5EF4-FFF2-40B4-BE49-F238E27FC236}">
                <a16:creationId xmlns:a16="http://schemas.microsoft.com/office/drawing/2014/main" id="{BC1489A3-4027-577E-FBD7-9DB256CA6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2825" y="2557393"/>
            <a:ext cx="1006033" cy="1565040"/>
          </a:xfrm>
          <a:prstGeom prst="rect">
            <a:avLst/>
          </a:prstGeom>
        </p:spPr>
      </p:pic>
      <p:pic>
        <p:nvPicPr>
          <p:cNvPr id="11" name="Picture 10" descr="A white arrow in a circle&#10;&#10;Description automatically generated">
            <a:extLst>
              <a:ext uri="{FF2B5EF4-FFF2-40B4-BE49-F238E27FC236}">
                <a16:creationId xmlns:a16="http://schemas.microsoft.com/office/drawing/2014/main" id="{74A28BBF-1899-D1F6-7484-F43B48EE01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0172" y="3912231"/>
            <a:ext cx="1748639" cy="623108"/>
          </a:xfrm>
          <a:prstGeom prst="rect">
            <a:avLst/>
          </a:prstGeom>
        </p:spPr>
      </p:pic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07A4E028-F044-4476-CEA1-524986F2D6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7F00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08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P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BE4B27-F128-47BD-9A0E-6DEC7C719B07}"/>
              </a:ext>
            </a:extLst>
          </p:cNvPr>
          <p:cNvSpPr/>
          <p:nvPr userDrawn="1"/>
        </p:nvSpPr>
        <p:spPr>
          <a:xfrm>
            <a:off x="0" y="0"/>
            <a:ext cx="7213600" cy="6858000"/>
          </a:xfrm>
          <a:prstGeom prst="rect">
            <a:avLst/>
          </a:prstGeom>
          <a:solidFill>
            <a:srgbClr val="7F0073"/>
          </a:solidFill>
          <a:ln>
            <a:solidFill>
              <a:srgbClr val="7F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49943" y="3088989"/>
            <a:ext cx="5957930" cy="8855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heading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1412EF-2D43-4EA0-A804-72671D81E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8860" y="6276075"/>
            <a:ext cx="1828800" cy="2771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FA52F8-C14F-4ABB-A32E-3ADA65FCB1E3}"/>
              </a:ext>
            </a:extLst>
          </p:cNvPr>
          <p:cNvSpPr/>
          <p:nvPr userDrawn="1"/>
        </p:nvSpPr>
        <p:spPr>
          <a:xfrm>
            <a:off x="8494834" y="1314985"/>
            <a:ext cx="3081287" cy="569252"/>
          </a:xfrm>
          <a:prstGeom prst="rect">
            <a:avLst/>
          </a:prstGeom>
          <a:solidFill>
            <a:srgbClr val="7F0073"/>
          </a:solidFill>
          <a:ln>
            <a:solidFill>
              <a:srgbClr val="7F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125D99-C0F1-4000-9560-DD941B6CA3B1}"/>
              </a:ext>
            </a:extLst>
          </p:cNvPr>
          <p:cNvSpPr/>
          <p:nvPr userDrawn="1"/>
        </p:nvSpPr>
        <p:spPr>
          <a:xfrm>
            <a:off x="8755317" y="1010990"/>
            <a:ext cx="3449172" cy="1148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600" b="1">
                <a:latin typeface="Network Rail Sans" panose="02000000040000020004" pitchFamily="2" charset="0"/>
              </a:rPr>
              <a:t>Enhancing Southern Region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E3CECDC-35F2-9639-85CF-D6830863ABB7}"/>
              </a:ext>
            </a:extLst>
          </p:cNvPr>
          <p:cNvSpPr/>
          <p:nvPr userDrawn="1"/>
        </p:nvSpPr>
        <p:spPr>
          <a:xfrm>
            <a:off x="7620767" y="1085878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map of the united kingdom&#10;&#10;Description automatically generated">
            <a:extLst>
              <a:ext uri="{FF2B5EF4-FFF2-40B4-BE49-F238E27FC236}">
                <a16:creationId xmlns:a16="http://schemas.microsoft.com/office/drawing/2014/main" id="{16D1FDB6-73F3-A130-C2E6-17253EA253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4734" y="735317"/>
            <a:ext cx="1006033" cy="1565040"/>
          </a:xfrm>
          <a:prstGeom prst="rect">
            <a:avLst/>
          </a:prstGeom>
        </p:spPr>
      </p:pic>
      <p:pic>
        <p:nvPicPr>
          <p:cNvPr id="11" name="Picture 10" descr="A white arrow in a circle&#10;&#10;Description automatically generated">
            <a:extLst>
              <a:ext uri="{FF2B5EF4-FFF2-40B4-BE49-F238E27FC236}">
                <a16:creationId xmlns:a16="http://schemas.microsoft.com/office/drawing/2014/main" id="{1BF12020-7539-B9EE-7BE7-51BBEE91C4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3581" y="2076707"/>
            <a:ext cx="1748639" cy="623108"/>
          </a:xfrm>
          <a:prstGeom prst="rect">
            <a:avLst/>
          </a:prstGeom>
        </p:spPr>
      </p:pic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C48DF0DF-4FD8-307B-08BD-D68266BD85B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7F00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7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87454" y="318346"/>
            <a:ext cx="11457013" cy="5452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7F0073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heading here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87458" y="1011718"/>
            <a:ext cx="11457013" cy="47328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body text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357EA4-FAC0-4990-BAD3-3C83CB98D23D}"/>
              </a:ext>
            </a:extLst>
          </p:cNvPr>
          <p:cNvSpPr/>
          <p:nvPr userDrawn="1"/>
        </p:nvSpPr>
        <p:spPr>
          <a:xfrm>
            <a:off x="0" y="6049351"/>
            <a:ext cx="12191999" cy="808648"/>
          </a:xfrm>
          <a:prstGeom prst="rect">
            <a:avLst/>
          </a:prstGeom>
          <a:solidFill>
            <a:srgbClr val="7F0073"/>
          </a:solidFill>
          <a:ln>
            <a:solidFill>
              <a:srgbClr val="7F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E19440-C932-440D-B7FB-06A3A333025E}"/>
              </a:ext>
            </a:extLst>
          </p:cNvPr>
          <p:cNvSpPr/>
          <p:nvPr userDrawn="1"/>
        </p:nvSpPr>
        <p:spPr>
          <a:xfrm>
            <a:off x="2209636" y="6145392"/>
            <a:ext cx="3449172" cy="612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200" b="1">
                <a:latin typeface="Network Rail Sans" panose="02000000040000020004" pitchFamily="2" charset="0"/>
              </a:rPr>
              <a:t>Enhancing Southern Region</a:t>
            </a:r>
          </a:p>
        </p:txBody>
      </p:sp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887E60FF-BDE7-4D40-999B-DC4B32406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860" y="6315543"/>
            <a:ext cx="1828800" cy="277186"/>
          </a:xfrm>
          <a:prstGeom prst="rect">
            <a:avLst/>
          </a:prstGeom>
        </p:spPr>
      </p:pic>
      <p:pic>
        <p:nvPicPr>
          <p:cNvPr id="8" name="Picture 7" descr="A green and black map&#10;&#10;Description automatically generated">
            <a:extLst>
              <a:ext uri="{FF2B5EF4-FFF2-40B4-BE49-F238E27FC236}">
                <a16:creationId xmlns:a16="http://schemas.microsoft.com/office/drawing/2014/main" id="{A1784B0C-BA7A-A119-8F4F-FCED6F9FAE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30" y="6135484"/>
            <a:ext cx="1936376" cy="636382"/>
          </a:xfrm>
          <a:prstGeom prst="rect">
            <a:avLst/>
          </a:prstGeom>
        </p:spPr>
      </p:pic>
      <p:pic>
        <p:nvPicPr>
          <p:cNvPr id="9" name="Picture 8" descr="A white arrow in a circle&#10;&#10;Description automatically generated">
            <a:extLst>
              <a:ext uri="{FF2B5EF4-FFF2-40B4-BE49-F238E27FC236}">
                <a16:creationId xmlns:a16="http://schemas.microsoft.com/office/drawing/2014/main" id="{519E299D-2B82-86E0-7398-C3BB7B19B1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679" y="6134943"/>
            <a:ext cx="1748639" cy="623108"/>
          </a:xfrm>
          <a:prstGeom prst="rect">
            <a:avLst/>
          </a:prstGeom>
        </p:spPr>
      </p:pic>
      <p:sp>
        <p:nvSpPr>
          <p:cNvPr id="19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07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il Lef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1069290" y="1304925"/>
            <a:ext cx="8539931" cy="1159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600" baseline="0">
                <a:solidFill>
                  <a:srgbClr val="7F0073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This is a headline.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69290" y="2703681"/>
            <a:ext cx="10775177" cy="5452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7F0073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heading here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069290" y="3278067"/>
            <a:ext cx="10775181" cy="28663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body text here</a:t>
            </a:r>
          </a:p>
        </p:txBody>
      </p:sp>
      <p:sp>
        <p:nvSpPr>
          <p:cNvPr id="19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7F00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C8756E-9B3B-4E12-A8FC-342F70E7CD9A}"/>
              </a:ext>
            </a:extLst>
          </p:cNvPr>
          <p:cNvSpPr/>
          <p:nvPr userDrawn="1"/>
        </p:nvSpPr>
        <p:spPr>
          <a:xfrm>
            <a:off x="1729236" y="464347"/>
            <a:ext cx="2647455" cy="482874"/>
          </a:xfrm>
          <a:prstGeom prst="rect">
            <a:avLst/>
          </a:prstGeom>
          <a:solidFill>
            <a:srgbClr val="7F0073"/>
          </a:solidFill>
          <a:ln>
            <a:solidFill>
              <a:srgbClr val="7F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DA31D8-A201-44D1-8DAE-4790A9C7AA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884455" y="3218706"/>
            <a:ext cx="6858003" cy="4205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9A57516-0EBE-47E1-80FB-3DF0ED2B31F7}"/>
              </a:ext>
            </a:extLst>
          </p:cNvPr>
          <p:cNvSpPr/>
          <p:nvPr userDrawn="1"/>
        </p:nvSpPr>
        <p:spPr>
          <a:xfrm>
            <a:off x="1945086" y="181112"/>
            <a:ext cx="3449172" cy="1022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400" b="1">
                <a:latin typeface="Network Rail Sans" panose="02000000040000020004" pitchFamily="2" charset="0"/>
              </a:rPr>
              <a:t>Enhancing Southern Region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9182F45-2122-371B-79AA-3290F82891A0}"/>
              </a:ext>
            </a:extLst>
          </p:cNvPr>
          <p:cNvSpPr/>
          <p:nvPr userDrawn="1"/>
        </p:nvSpPr>
        <p:spPr>
          <a:xfrm>
            <a:off x="865086" y="173574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map of the united kingdom&#10;&#10;Description automatically generated">
            <a:extLst>
              <a:ext uri="{FF2B5EF4-FFF2-40B4-BE49-F238E27FC236}">
                <a16:creationId xmlns:a16="http://schemas.microsoft.com/office/drawing/2014/main" id="{D55BCB78-0FC3-EE87-1DC8-07268F376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699" y="11846"/>
            <a:ext cx="798624" cy="1242383"/>
          </a:xfrm>
          <a:prstGeom prst="rect">
            <a:avLst/>
          </a:prstGeom>
        </p:spPr>
      </p:pic>
      <p:pic>
        <p:nvPicPr>
          <p:cNvPr id="9" name="Picture 8" descr="A white arrow in a circle&#10;&#10;Description automatically generated">
            <a:extLst>
              <a:ext uri="{FF2B5EF4-FFF2-40B4-BE49-F238E27FC236}">
                <a16:creationId xmlns:a16="http://schemas.microsoft.com/office/drawing/2014/main" id="{834E3DBB-C6D4-F5DF-16A4-2466F350D7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939" y="464347"/>
            <a:ext cx="1363150" cy="48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ail Lef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1069290" y="1304925"/>
            <a:ext cx="8539931" cy="1159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600" baseline="0">
                <a:solidFill>
                  <a:srgbClr val="7F0073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This is a headline.</a:t>
            </a:r>
          </a:p>
        </p:txBody>
      </p:sp>
      <p:sp>
        <p:nvSpPr>
          <p:cNvPr id="19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7F00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C8756E-9B3B-4E12-A8FC-342F70E7CD9A}"/>
              </a:ext>
            </a:extLst>
          </p:cNvPr>
          <p:cNvSpPr/>
          <p:nvPr userDrawn="1"/>
        </p:nvSpPr>
        <p:spPr>
          <a:xfrm>
            <a:off x="1729236" y="464347"/>
            <a:ext cx="2652054" cy="482874"/>
          </a:xfrm>
          <a:prstGeom prst="rect">
            <a:avLst/>
          </a:prstGeom>
          <a:solidFill>
            <a:srgbClr val="7F0073"/>
          </a:solidFill>
          <a:ln>
            <a:solidFill>
              <a:srgbClr val="7F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DA31D8-A201-44D1-8DAE-4790A9C7AA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884455" y="3218706"/>
            <a:ext cx="6858003" cy="420589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449A84E-15D2-4D97-809C-DD469BDADA7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8536343" y="2703681"/>
            <a:ext cx="3312000" cy="54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7F00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heading here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AFAA74C-255D-4234-8DC7-2E4775C03D21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536343" y="3278067"/>
            <a:ext cx="3312000" cy="28656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body text here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9030C75-C86B-48F1-9465-06DD6FD42E82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802817" y="2703681"/>
            <a:ext cx="3312000" cy="54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7F00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heading here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7371DB3-A951-499E-A00C-5F5D1E42305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802817" y="3278067"/>
            <a:ext cx="3312000" cy="286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body text here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9B44FE4-D86A-4087-BC6A-2B349F15103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1069290" y="2703681"/>
            <a:ext cx="3312000" cy="54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7F00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heading here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4207F8D-884F-4915-876B-A641D91D29E6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069290" y="3278067"/>
            <a:ext cx="3312000" cy="286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body text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A8A15-3533-4201-984B-096BFF5C457C}"/>
              </a:ext>
            </a:extLst>
          </p:cNvPr>
          <p:cNvSpPr/>
          <p:nvPr userDrawn="1"/>
        </p:nvSpPr>
        <p:spPr>
          <a:xfrm>
            <a:off x="1945086" y="181112"/>
            <a:ext cx="3449172" cy="1022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400" b="1">
                <a:latin typeface="Network Rail Sans" panose="02000000040000020004" pitchFamily="2" charset="0"/>
              </a:rPr>
              <a:t>Enhancing Southern Region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9D4888-73B5-0FE1-93B5-6D43E41F8BF2}"/>
              </a:ext>
            </a:extLst>
          </p:cNvPr>
          <p:cNvSpPr/>
          <p:nvPr userDrawn="1"/>
        </p:nvSpPr>
        <p:spPr>
          <a:xfrm>
            <a:off x="865086" y="173574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map of the united kingdom&#10;&#10;Description automatically generated">
            <a:extLst>
              <a:ext uri="{FF2B5EF4-FFF2-40B4-BE49-F238E27FC236}">
                <a16:creationId xmlns:a16="http://schemas.microsoft.com/office/drawing/2014/main" id="{204F6F87-F162-2B3A-F2F9-4AB2B2CFA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699" y="11846"/>
            <a:ext cx="798624" cy="1242383"/>
          </a:xfrm>
          <a:prstGeom prst="rect">
            <a:avLst/>
          </a:prstGeom>
        </p:spPr>
      </p:pic>
      <p:pic>
        <p:nvPicPr>
          <p:cNvPr id="9" name="Picture 8" descr="A white arrow in a circle&#10;&#10;Description automatically generated">
            <a:extLst>
              <a:ext uri="{FF2B5EF4-FFF2-40B4-BE49-F238E27FC236}">
                <a16:creationId xmlns:a16="http://schemas.microsoft.com/office/drawing/2014/main" id="{7EE6FA87-AA16-24B9-2699-BFD07BA51B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939" y="464347"/>
            <a:ext cx="1363150" cy="48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il Righ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7F00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622129-038F-496D-B2FF-01914D62F3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106894" y="3347269"/>
            <a:ext cx="5181557" cy="420589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B245FA0-AA6E-496D-99F9-E752868D43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454" y="1486769"/>
            <a:ext cx="10704985" cy="5452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7F0073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heading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A75DB56-359D-4BD4-B1A2-6EEB534D84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458" y="2180141"/>
            <a:ext cx="10704985" cy="39301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Network Rail Sans" panose="0200000004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Add body text here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CF429E-25D3-4A6A-A5A8-090FBF02C6F1}"/>
              </a:ext>
            </a:extLst>
          </p:cNvPr>
          <p:cNvSpPr/>
          <p:nvPr userDrawn="1"/>
        </p:nvSpPr>
        <p:spPr>
          <a:xfrm>
            <a:off x="1166106" y="464347"/>
            <a:ext cx="2642414" cy="482874"/>
          </a:xfrm>
          <a:prstGeom prst="rect">
            <a:avLst/>
          </a:prstGeom>
          <a:solidFill>
            <a:srgbClr val="7F0073"/>
          </a:solidFill>
          <a:ln>
            <a:solidFill>
              <a:srgbClr val="7F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BDE2C8-A303-4FC3-8BB4-44BDE10D4105}"/>
              </a:ext>
            </a:extLst>
          </p:cNvPr>
          <p:cNvSpPr/>
          <p:nvPr userDrawn="1"/>
        </p:nvSpPr>
        <p:spPr>
          <a:xfrm>
            <a:off x="1381956" y="194573"/>
            <a:ext cx="3449172" cy="1022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400" b="1">
                <a:latin typeface="Network Rail Sans" panose="02000000040000020004" pitchFamily="2" charset="0"/>
              </a:rPr>
              <a:t>Enhancing Southern Region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E627AF-CE36-B507-776C-F4C5AB7CD53B}"/>
              </a:ext>
            </a:extLst>
          </p:cNvPr>
          <p:cNvSpPr/>
          <p:nvPr userDrawn="1"/>
        </p:nvSpPr>
        <p:spPr>
          <a:xfrm>
            <a:off x="301956" y="169898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map of the united kingdom&#10;&#10;Description automatically generated">
            <a:extLst>
              <a:ext uri="{FF2B5EF4-FFF2-40B4-BE49-F238E27FC236}">
                <a16:creationId xmlns:a16="http://schemas.microsoft.com/office/drawing/2014/main" id="{DC7BCF5E-D8BF-2ECA-513C-D82FFA688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569" y="8170"/>
            <a:ext cx="798624" cy="1242383"/>
          </a:xfrm>
          <a:prstGeom prst="rect">
            <a:avLst/>
          </a:prstGeom>
        </p:spPr>
      </p:pic>
      <p:pic>
        <p:nvPicPr>
          <p:cNvPr id="8" name="Picture 7" descr="A white arrow in a circle&#10;&#10;Description automatically generated">
            <a:extLst>
              <a:ext uri="{FF2B5EF4-FFF2-40B4-BE49-F238E27FC236}">
                <a16:creationId xmlns:a16="http://schemas.microsoft.com/office/drawing/2014/main" id="{A0AD65C6-F104-FEFB-1B80-4D223DC148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743" y="464347"/>
            <a:ext cx="1363150" cy="48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8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99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65">
          <p15:clr>
            <a:srgbClr val="F26B43"/>
          </p15:clr>
        </p15:guide>
        <p15:guide id="2" pos="746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g"/><Relationship Id="rId7" Type="http://schemas.openxmlformats.org/officeDocument/2006/relationships/image" Target="../media/image92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jpe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95.jpeg"/><Relationship Id="rId7" Type="http://schemas.openxmlformats.org/officeDocument/2006/relationships/hyperlink" Target="https://x.com/NetworkRailSE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pn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18" Type="http://schemas.openxmlformats.org/officeDocument/2006/relationships/image" Target="../media/image48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microsoft.com/office/2007/relationships/hdphoto" Target="../media/hdphoto2.wdp"/><Relationship Id="rId2" Type="http://schemas.openxmlformats.org/officeDocument/2006/relationships/image" Target="../media/image34.jpe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5" Type="http://schemas.microsoft.com/office/2007/relationships/hdphoto" Target="../media/hdphoto1.wdp"/><Relationship Id="rId10" Type="http://schemas.openxmlformats.org/officeDocument/2006/relationships/image" Target="../media/image42.jpeg"/><Relationship Id="rId19" Type="http://schemas.microsoft.com/office/2007/relationships/hdphoto" Target="../media/hdphoto3.wdp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F42709-704B-6F2C-A0A4-BFF988E2E0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613" y="3878321"/>
            <a:ext cx="3832168" cy="992155"/>
          </a:xfrm>
        </p:spPr>
        <p:txBody>
          <a:bodyPr>
            <a:noAutofit/>
          </a:bodyPr>
          <a:lstStyle/>
          <a:p>
            <a:r>
              <a:rPr lang="en-GB" sz="2400" dirty="0"/>
              <a:t>Project Construction Progress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2CA8-5B19-C37B-0F91-7A7F6E6910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5613" y="2109623"/>
            <a:ext cx="3724630" cy="870057"/>
          </a:xfrm>
        </p:spPr>
        <p:txBody>
          <a:bodyPr/>
          <a:lstStyle/>
          <a:p>
            <a:r>
              <a:rPr lang="en-GB" dirty="0"/>
              <a:t>Hither Green AfA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6A3A7-9CCC-8DA3-41D4-8F5EEF0C5B0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</a:t>
            </a:fld>
            <a:endParaRPr lang="en-GB"/>
          </a:p>
        </p:txBody>
      </p:sp>
      <p:pic>
        <p:nvPicPr>
          <p:cNvPr id="5" name="Picture 4" descr="Aerial view of a train station">
            <a:extLst>
              <a:ext uri="{FF2B5EF4-FFF2-40B4-BE49-F238E27FC236}">
                <a16:creationId xmlns:a16="http://schemas.microsoft.com/office/drawing/2014/main" id="{8E0D89EE-7775-65C5-BE76-64D4925024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140" y="998220"/>
            <a:ext cx="7556162" cy="484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1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4C4927-CFC6-F9DD-3A7C-D9BDDF5D6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11457013" cy="545204"/>
          </a:xfrm>
        </p:spPr>
        <p:txBody>
          <a:bodyPr/>
          <a:lstStyle/>
          <a:p>
            <a:r>
              <a:rPr lang="en-GB" dirty="0"/>
              <a:t>March 2025_Site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92173-E686-C898-4AEC-92661631D9A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5" name="Picture 4" descr="A machine on a construction site&#10;&#10;AI-generated content may be incorrect.">
            <a:extLst>
              <a:ext uri="{FF2B5EF4-FFF2-40B4-BE49-F238E27FC236}">
                <a16:creationId xmlns:a16="http://schemas.microsoft.com/office/drawing/2014/main" id="{1F4F0DD2-D2B5-E7BB-C055-2E6241BC97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7622" y="66503"/>
            <a:ext cx="3064625" cy="4086166"/>
          </a:xfrm>
          <a:prstGeom prst="rect">
            <a:avLst/>
          </a:prstGeom>
        </p:spPr>
      </p:pic>
      <p:pic>
        <p:nvPicPr>
          <p:cNvPr id="7" name="Picture 6" descr="A construction site with a crane and construction equipment&#10;&#10;AI-generated content may be incorrect.">
            <a:extLst>
              <a:ext uri="{FF2B5EF4-FFF2-40B4-BE49-F238E27FC236}">
                <a16:creationId xmlns:a16="http://schemas.microsoft.com/office/drawing/2014/main" id="{8EF81236-192D-BB65-0819-86290A2A71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20" y="545204"/>
            <a:ext cx="5789125" cy="5244224"/>
          </a:xfrm>
          <a:prstGeom prst="rect">
            <a:avLst/>
          </a:prstGeom>
        </p:spPr>
      </p:pic>
      <p:pic>
        <p:nvPicPr>
          <p:cNvPr id="8" name="A0996E4A">
            <a:hlinkClick r:id="" action="ppaction://media"/>
            <a:extLst>
              <a:ext uri="{FF2B5EF4-FFF2-40B4-BE49-F238E27FC236}">
                <a16:creationId xmlns:a16="http://schemas.microsoft.com/office/drawing/2014/main" id="{A35D6BE0-1E69-99BF-B119-5EB958A581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04334" y="206491"/>
            <a:ext cx="3048000" cy="538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37EB6E-98CA-EDBA-8D45-58EAA1B2F863}"/>
              </a:ext>
            </a:extLst>
          </p:cNvPr>
          <p:cNvSpPr txBox="1"/>
          <p:nvPr/>
        </p:nvSpPr>
        <p:spPr>
          <a:xfrm>
            <a:off x="9442786" y="4264524"/>
            <a:ext cx="2499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Springbank Rd piling 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BCC1D-13D1-92AF-6E48-D4E579547E90}"/>
              </a:ext>
            </a:extLst>
          </p:cNvPr>
          <p:cNvSpPr txBox="1"/>
          <p:nvPr/>
        </p:nvSpPr>
        <p:spPr>
          <a:xfrm>
            <a:off x="9384597" y="5523323"/>
            <a:ext cx="216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                     </a:t>
            </a:r>
            <a:r>
              <a:rPr lang="en-GB" sz="1400" b="1" dirty="0"/>
              <a:t>Press play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BAE5D614-2C42-70F9-A6F4-D2C3B6519198}"/>
              </a:ext>
            </a:extLst>
          </p:cNvPr>
          <p:cNvSpPr/>
          <p:nvPr/>
        </p:nvSpPr>
        <p:spPr>
          <a:xfrm>
            <a:off x="9225740" y="5414436"/>
            <a:ext cx="1156855" cy="484632"/>
          </a:xfrm>
          <a:prstGeom prst="leftArrow">
            <a:avLst/>
          </a:prstGeom>
          <a:solidFill>
            <a:srgbClr val="7F00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0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C03222-5E30-0634-5864-5F1038F349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64" y="33785"/>
            <a:ext cx="11457013" cy="545204"/>
          </a:xfrm>
        </p:spPr>
        <p:txBody>
          <a:bodyPr/>
          <a:lstStyle/>
          <a:p>
            <a:r>
              <a:rPr lang="en-GB" dirty="0"/>
              <a:t>March 2025_Site Progress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245D2-0173-660C-6DE8-9922736AF83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EF7F10-EF36-6ED2-61F8-D5795ADE0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9" y="578989"/>
            <a:ext cx="3033627" cy="48427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C96D30-E891-6A61-1A0A-9A03493E6224}"/>
              </a:ext>
            </a:extLst>
          </p:cNvPr>
          <p:cNvSpPr txBox="1"/>
          <p:nvPr/>
        </p:nvSpPr>
        <p:spPr>
          <a:xfrm>
            <a:off x="114299" y="5506379"/>
            <a:ext cx="277313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/>
              <a:t>Springbank Rd: Installing sheet piles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ADDCE5-A5B1-1B5B-830C-9770684B2E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066" y="578989"/>
            <a:ext cx="2939557" cy="48452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398B51-3344-BEB4-6A07-7DB60BCD8B98}"/>
              </a:ext>
            </a:extLst>
          </p:cNvPr>
          <p:cNvSpPr txBox="1"/>
          <p:nvPr/>
        </p:nvSpPr>
        <p:spPr>
          <a:xfrm>
            <a:off x="9477097" y="5443167"/>
            <a:ext cx="246561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/>
              <a:t>Springbank Rd: Installing sheet piles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45FA1C-556B-41FD-FE21-FB823241F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324" y="578989"/>
            <a:ext cx="2927897" cy="48427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D0D027-DBE6-6589-0FCE-BD0F8163437E}"/>
              </a:ext>
            </a:extLst>
          </p:cNvPr>
          <p:cNvSpPr txBox="1"/>
          <p:nvPr/>
        </p:nvSpPr>
        <p:spPr>
          <a:xfrm>
            <a:off x="3542157" y="5471215"/>
            <a:ext cx="240739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/>
              <a:t> Vibration monitor installed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77FEED-E9E5-FC1F-685D-BEC6702E3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062" y="578989"/>
            <a:ext cx="2846236" cy="48427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88D48B-EA30-C45C-F9A2-AB45929DCB81}"/>
              </a:ext>
            </a:extLst>
          </p:cNvPr>
          <p:cNvSpPr txBox="1"/>
          <p:nvPr/>
        </p:nvSpPr>
        <p:spPr>
          <a:xfrm>
            <a:off x="6480517" y="5475601"/>
            <a:ext cx="24656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/>
              <a:t>Platform 2/3 help point base </a:t>
            </a:r>
          </a:p>
        </p:txBody>
      </p:sp>
    </p:spTree>
    <p:extLst>
      <p:ext uri="{BB962C8B-B14F-4D97-AF65-F5344CB8AC3E}">
        <p14:creationId xmlns:p14="http://schemas.microsoft.com/office/powerpoint/2010/main" val="1700665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F8B282-03E1-BECD-9855-A431BE83D8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11457013" cy="545204"/>
          </a:xfrm>
        </p:spPr>
        <p:txBody>
          <a:bodyPr/>
          <a:lstStyle/>
          <a:p>
            <a:r>
              <a:rPr lang="en-GB" dirty="0"/>
              <a:t>April 2025_Site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207EA-3ADF-99B1-F164-FA46FA4E4E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24AB86-9E4F-79A4-BC92-7E57D80FF93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148" y="0"/>
            <a:ext cx="2159247" cy="28481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BEEA8A-C190-7AC7-178A-74E17A0F3694}"/>
              </a:ext>
            </a:extLst>
          </p:cNvPr>
          <p:cNvSpPr txBox="1"/>
          <p:nvPr/>
        </p:nvSpPr>
        <p:spPr>
          <a:xfrm>
            <a:off x="5538526" y="2875992"/>
            <a:ext cx="22981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 Springbank Road- </a:t>
            </a:r>
            <a:r>
              <a:rPr lang="en-GB" sz="1000" dirty="0" err="1"/>
              <a:t>Giken</a:t>
            </a:r>
            <a:r>
              <a:rPr lang="en-GB" sz="1000" dirty="0"/>
              <a:t> Piling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981D17-E456-F82F-7373-3C2DD2C602D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8068" y="0"/>
            <a:ext cx="2081186" cy="28481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B1696B-980A-F9CC-7C79-4A1F99DD8525}"/>
              </a:ext>
            </a:extLst>
          </p:cNvPr>
          <p:cNvSpPr txBox="1"/>
          <p:nvPr/>
        </p:nvSpPr>
        <p:spPr>
          <a:xfrm>
            <a:off x="10302774" y="2856362"/>
            <a:ext cx="1896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Springbank Road- </a:t>
            </a:r>
            <a:r>
              <a:rPr lang="en-GB" sz="1000" dirty="0" err="1"/>
              <a:t>Giken</a:t>
            </a:r>
            <a:r>
              <a:rPr lang="en-GB" sz="1000" dirty="0"/>
              <a:t> Piling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1EE9B9-C87D-62EF-704C-F8169AA3A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978" y="-2629"/>
            <a:ext cx="2039108" cy="28481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AC7AFA-AF1C-EC71-35DE-57DFC74D4C4C}"/>
              </a:ext>
            </a:extLst>
          </p:cNvPr>
          <p:cNvSpPr txBox="1"/>
          <p:nvPr/>
        </p:nvSpPr>
        <p:spPr>
          <a:xfrm>
            <a:off x="7917404" y="2848197"/>
            <a:ext cx="22981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Fernbrook Road- Embankment Regrade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89BC74-6CC6-AE07-FCC7-D21F5F73CD4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95" y="513005"/>
            <a:ext cx="3649018" cy="27434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1213025-F412-BF26-6B72-87FAB71BCD82}"/>
              </a:ext>
            </a:extLst>
          </p:cNvPr>
          <p:cNvSpPr txBox="1"/>
          <p:nvPr/>
        </p:nvSpPr>
        <p:spPr>
          <a:xfrm>
            <a:off x="3745676" y="1614765"/>
            <a:ext cx="182041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Platform 6- Billboards Removed &amp; Platform Hoarding Installed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4C62BFF-4850-AF98-C72A-7C2E387CBD3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8" y="3361921"/>
            <a:ext cx="3649018" cy="26526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8A4C5B-811D-8AB2-4241-69AE8B451818}"/>
              </a:ext>
            </a:extLst>
          </p:cNvPr>
          <p:cNvSpPr txBox="1"/>
          <p:nvPr/>
        </p:nvSpPr>
        <p:spPr>
          <a:xfrm>
            <a:off x="3745676" y="4565383"/>
            <a:ext cx="1463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Springbank Road- </a:t>
            </a:r>
            <a:r>
              <a:rPr lang="en-GB" sz="1000" dirty="0" err="1"/>
              <a:t>Giken</a:t>
            </a:r>
            <a:r>
              <a:rPr lang="en-GB" sz="1000" dirty="0"/>
              <a:t> Piling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74E74A3-9E12-964F-6063-39F8E43CE4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7386" y="3611127"/>
            <a:ext cx="3347957" cy="24346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3A32B11-AE31-C17F-AECE-A684BAB613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8814" y="3611126"/>
            <a:ext cx="3347957" cy="243467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722974E-E33D-D4AB-99FF-F7E868703553}"/>
              </a:ext>
            </a:extLst>
          </p:cNvPr>
          <p:cNvSpPr txBox="1"/>
          <p:nvPr/>
        </p:nvSpPr>
        <p:spPr>
          <a:xfrm>
            <a:off x="7452045" y="3361921"/>
            <a:ext cx="26530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 Fernbrook Road- Embankment Regrade  </a:t>
            </a:r>
          </a:p>
        </p:txBody>
      </p:sp>
    </p:spTree>
    <p:extLst>
      <p:ext uri="{BB962C8B-B14F-4D97-AF65-F5344CB8AC3E}">
        <p14:creationId xmlns:p14="http://schemas.microsoft.com/office/powerpoint/2010/main" val="2774417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DA9D8C-A000-8788-E5C1-1314E1431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64" y="-24073"/>
            <a:ext cx="11457013" cy="545204"/>
          </a:xfrm>
        </p:spPr>
        <p:txBody>
          <a:bodyPr/>
          <a:lstStyle/>
          <a:p>
            <a:r>
              <a:rPr lang="en-GB" dirty="0"/>
              <a:t>April 2025_Site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90A49-6226-ADB2-11EC-525AB43B0E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5" name="Picture 4" descr="A train station with a wall and signs&#10;&#10;AI-generated content may be incorrect.">
            <a:extLst>
              <a:ext uri="{FF2B5EF4-FFF2-40B4-BE49-F238E27FC236}">
                <a16:creationId xmlns:a16="http://schemas.microsoft.com/office/drawing/2014/main" id="{0C645EF5-FA8C-E7A9-6D5A-1D2D4A564A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4" y="627987"/>
            <a:ext cx="3069771" cy="2390266"/>
          </a:xfrm>
          <a:prstGeom prst="rect">
            <a:avLst/>
          </a:prstGeom>
        </p:spPr>
      </p:pic>
      <p:pic>
        <p:nvPicPr>
          <p:cNvPr id="9" name="Picture 8" descr="A train tracks at night&#10;&#10;AI-generated content may be incorrect.">
            <a:extLst>
              <a:ext uri="{FF2B5EF4-FFF2-40B4-BE49-F238E27FC236}">
                <a16:creationId xmlns:a16="http://schemas.microsoft.com/office/drawing/2014/main" id="{51F90C62-7A06-6651-0A0B-CC297A5F7D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911" y="627987"/>
            <a:ext cx="3069771" cy="2390266"/>
          </a:xfrm>
          <a:prstGeom prst="rect">
            <a:avLst/>
          </a:prstGeom>
        </p:spPr>
      </p:pic>
      <p:pic>
        <p:nvPicPr>
          <p:cNvPr id="11" name="Picture 10" descr="A train tracks next to a building&#10;&#10;AI-generated content may be incorrect.">
            <a:extLst>
              <a:ext uri="{FF2B5EF4-FFF2-40B4-BE49-F238E27FC236}">
                <a16:creationId xmlns:a16="http://schemas.microsoft.com/office/drawing/2014/main" id="{3A75F982-2D0D-DD27-884D-1DD7545FA69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1282"/>
            <a:ext cx="3069771" cy="2507025"/>
          </a:xfrm>
          <a:prstGeom prst="rect">
            <a:avLst/>
          </a:prstGeom>
        </p:spPr>
      </p:pic>
      <p:pic>
        <p:nvPicPr>
          <p:cNvPr id="15" name="Picture 14" descr="A train station with a sign&#10;&#10;AI-generated content may be incorrect.">
            <a:extLst>
              <a:ext uri="{FF2B5EF4-FFF2-40B4-BE49-F238E27FC236}">
                <a16:creationId xmlns:a16="http://schemas.microsoft.com/office/drawing/2014/main" id="{410FFDF3-962B-DCBE-1034-C5E6C456D5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096" y="3493575"/>
            <a:ext cx="3069771" cy="24847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4F8625-C0C4-CFD6-4D84-5FE39ADC6FF1}"/>
              </a:ext>
            </a:extLst>
          </p:cNvPr>
          <p:cNvSpPr txBox="1"/>
          <p:nvPr/>
        </p:nvSpPr>
        <p:spPr>
          <a:xfrm>
            <a:off x="2359247" y="3125109"/>
            <a:ext cx="1542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Platform 2/3 hoarding </a:t>
            </a:r>
          </a:p>
        </p:txBody>
      </p:sp>
      <p:pic>
        <p:nvPicPr>
          <p:cNvPr id="19" name="Picture 18" descr="A traffic lights on a pole&#10;&#10;AI-generated content may be incorrect.">
            <a:extLst>
              <a:ext uri="{FF2B5EF4-FFF2-40B4-BE49-F238E27FC236}">
                <a16:creationId xmlns:a16="http://schemas.microsoft.com/office/drawing/2014/main" id="{2AC2A43A-487F-8CF8-364A-45D62E43183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9993" y="1"/>
            <a:ext cx="2492008" cy="2617364"/>
          </a:xfrm>
          <a:prstGeom prst="rect">
            <a:avLst/>
          </a:prstGeom>
        </p:spPr>
      </p:pic>
      <p:pic>
        <p:nvPicPr>
          <p:cNvPr id="21" name="Picture 20" descr="A machine with multiple screens&#10;&#10;AI-generated content may be incorrect.">
            <a:extLst>
              <a:ext uri="{FF2B5EF4-FFF2-40B4-BE49-F238E27FC236}">
                <a16:creationId xmlns:a16="http://schemas.microsoft.com/office/drawing/2014/main" id="{33C4EEAE-BF62-6595-2047-D562B4D19DB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0565" y="0"/>
            <a:ext cx="2443545" cy="26173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27CA09B-5EB0-7BD3-0490-2982DD1998AD}"/>
              </a:ext>
            </a:extLst>
          </p:cNvPr>
          <p:cNvSpPr txBox="1"/>
          <p:nvPr/>
        </p:nvSpPr>
        <p:spPr>
          <a:xfrm>
            <a:off x="7397942" y="2617365"/>
            <a:ext cx="40054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DOO disconnected and reconnected following cable diversion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D1F6AC5-AFBC-1EDD-2F37-58867A3996C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5569" y="3018253"/>
            <a:ext cx="2859985" cy="2931990"/>
          </a:xfrm>
          <a:prstGeom prst="rect">
            <a:avLst/>
          </a:prstGeom>
          <a:noFill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1278B3D-E74F-4A34-C52E-E9CE7979F1EE}"/>
              </a:ext>
            </a:extLst>
          </p:cNvPr>
          <p:cNvSpPr txBox="1"/>
          <p:nvPr/>
        </p:nvSpPr>
        <p:spPr>
          <a:xfrm>
            <a:off x="6659661" y="4240636"/>
            <a:ext cx="21991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Platform 2/3- Benches relocated </a:t>
            </a:r>
          </a:p>
        </p:txBody>
      </p:sp>
    </p:spTree>
    <p:extLst>
      <p:ext uri="{BB962C8B-B14F-4D97-AF65-F5344CB8AC3E}">
        <p14:creationId xmlns:p14="http://schemas.microsoft.com/office/powerpoint/2010/main" val="3448600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18CB3B-DD8F-42AE-E6CC-371056FDBB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158" y="42942"/>
            <a:ext cx="11457013" cy="545204"/>
          </a:xfrm>
        </p:spPr>
        <p:txBody>
          <a:bodyPr/>
          <a:lstStyle/>
          <a:p>
            <a:r>
              <a:rPr lang="en-GB" dirty="0"/>
              <a:t>May 2025_Site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E40A4-7F1E-CCBF-90F0-A92C7E1BDF6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769389-BF9E-6CE0-A081-0258C8FA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4" y="562104"/>
            <a:ext cx="2552174" cy="2365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801FA7-40B2-4099-8051-1F42EEC38325}"/>
              </a:ext>
            </a:extLst>
          </p:cNvPr>
          <p:cNvSpPr txBox="1"/>
          <p:nvPr/>
        </p:nvSpPr>
        <p:spPr>
          <a:xfrm>
            <a:off x="318969" y="2953453"/>
            <a:ext cx="211727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Springbank Road- </a:t>
            </a:r>
            <a:r>
              <a:rPr lang="en-GB" sz="900" dirty="0" err="1"/>
              <a:t>Giken</a:t>
            </a:r>
            <a:r>
              <a:rPr lang="en-GB" sz="900" dirty="0"/>
              <a:t> Piling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98F171-A251-BA8B-8C7B-71EE45E407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4" y="3330429"/>
            <a:ext cx="2048316" cy="27346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8BD1C5-F3FD-F834-AC7E-4C81979B7C71}"/>
              </a:ext>
            </a:extLst>
          </p:cNvPr>
          <p:cNvSpPr txBox="1"/>
          <p:nvPr/>
        </p:nvSpPr>
        <p:spPr>
          <a:xfrm>
            <a:off x="2407987" y="5462035"/>
            <a:ext cx="138383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Platform 2/3 Trial holes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348EE0-8FA4-CE09-1992-0FD48E71A2A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824" y="3532424"/>
            <a:ext cx="1946246" cy="24537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9481F1-7A58-4EE7-EE6C-F25DE5405551}"/>
              </a:ext>
            </a:extLst>
          </p:cNvPr>
          <p:cNvSpPr txBox="1"/>
          <p:nvPr/>
        </p:nvSpPr>
        <p:spPr>
          <a:xfrm>
            <a:off x="2117270" y="3684689"/>
            <a:ext cx="1545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Fernbrook Road – Piling Platform Construction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95D95DE-E006-536E-0D17-038209D0D84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456" y="593170"/>
            <a:ext cx="2443933" cy="23344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9F55BF-D583-22C6-7DAB-EC56762BA7D3}"/>
              </a:ext>
            </a:extLst>
          </p:cNvPr>
          <p:cNvSpPr txBox="1"/>
          <p:nvPr/>
        </p:nvSpPr>
        <p:spPr>
          <a:xfrm>
            <a:off x="2822216" y="2978485"/>
            <a:ext cx="25521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Fernbrook Road – Piling Platform Construction </a:t>
            </a:r>
          </a:p>
        </p:txBody>
      </p:sp>
      <p:pic>
        <p:nvPicPr>
          <p:cNvPr id="1026" name="Picture 2" descr="Janet Daby MP with staff from Network Rail standing in front of a crane.">
            <a:extLst>
              <a:ext uri="{FF2B5EF4-FFF2-40B4-BE49-F238E27FC236}">
                <a16:creationId xmlns:a16="http://schemas.microsoft.com/office/drawing/2014/main" id="{F38D8004-67F6-C732-E951-00C4ACC99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0353" y="16612"/>
            <a:ext cx="2586420" cy="344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848AE69-7F56-9AF8-7F6C-D5292B333058}"/>
              </a:ext>
            </a:extLst>
          </p:cNvPr>
          <p:cNvSpPr txBox="1"/>
          <p:nvPr/>
        </p:nvSpPr>
        <p:spPr>
          <a:xfrm>
            <a:off x="5981350" y="3925952"/>
            <a:ext cx="6296846" cy="954107"/>
          </a:xfrm>
          <a:prstGeom prst="rect">
            <a:avLst/>
          </a:prstGeom>
          <a:noFill/>
          <a:ln w="19050">
            <a:solidFill>
              <a:srgbClr val="7F0073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GB" sz="1400" b="0" i="1" u="none" strike="noStrike" dirty="0">
                <a:effectLst/>
              </a:rPr>
              <a:t>I visited Hither Green Station, to see the £28 million work </a:t>
            </a:r>
            <a:r>
              <a:rPr lang="en-GB" sz="1400" b="0" i="1" u="none" strike="noStrike" dirty="0"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@NetworkRailSE</a:t>
            </a:r>
            <a:endParaRPr lang="en-GB" sz="1400" b="0" i="1" u="none" strike="noStrike" dirty="0">
              <a:effectLst/>
            </a:endParaRPr>
          </a:p>
          <a:p>
            <a:pPr algn="l"/>
            <a:r>
              <a:rPr lang="en-GB" sz="1400" b="0" i="1" u="none" strike="noStrike" dirty="0">
                <a:effectLst/>
              </a:rPr>
              <a:t>are doing to improve the station and make it step free. I appreciate the work they have conducted to include residents in their plans and mitigate their concerns about noise and to disruption. </a:t>
            </a:r>
            <a:r>
              <a:rPr lang="en-GB" sz="1400" b="1" i="1" u="none" strike="noStrike" dirty="0">
                <a:effectLst/>
              </a:rPr>
              <a:t>MP, J. Darby</a:t>
            </a:r>
          </a:p>
        </p:txBody>
      </p:sp>
      <p:pic>
        <p:nvPicPr>
          <p:cNvPr id="9" name="Picture 8" descr="A group of people wearing orange vests and helmets&#10;&#10;AI-generated content may be incorrect.">
            <a:extLst>
              <a:ext uri="{FF2B5EF4-FFF2-40B4-BE49-F238E27FC236}">
                <a16:creationId xmlns:a16="http://schemas.microsoft.com/office/drawing/2014/main" id="{41DD95F9-2D43-3065-25AF-1BB55A12DF8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737" y="0"/>
            <a:ext cx="4029512" cy="344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08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885E6F-FC7B-DC74-2F53-8EDB5407A2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64" y="67061"/>
            <a:ext cx="11457013" cy="545204"/>
          </a:xfrm>
        </p:spPr>
        <p:txBody>
          <a:bodyPr/>
          <a:lstStyle/>
          <a:p>
            <a:r>
              <a:rPr lang="en-GB" dirty="0"/>
              <a:t>May 2025_Site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51012-CAB1-74AA-2002-34665F97CB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792148-AA41-A5C0-C869-3E81DB1E075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415" y="0"/>
            <a:ext cx="2050723" cy="27342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650995-33D8-A9C5-E28C-0E5D400023AA}"/>
              </a:ext>
            </a:extLst>
          </p:cNvPr>
          <p:cNvSpPr txBox="1"/>
          <p:nvPr/>
        </p:nvSpPr>
        <p:spPr>
          <a:xfrm>
            <a:off x="10170111" y="2742668"/>
            <a:ext cx="1925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Springbank Road – HV &amp; S&amp;T cable protection works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037529-F88A-92A3-AAD5-CAE3CDC1D5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0" y="596954"/>
            <a:ext cx="3632225" cy="22966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9773B6-7CE0-EB68-AEE1-AEFC1CD24B6D}"/>
              </a:ext>
            </a:extLst>
          </p:cNvPr>
          <p:cNvSpPr txBox="1"/>
          <p:nvPr/>
        </p:nvSpPr>
        <p:spPr>
          <a:xfrm>
            <a:off x="282654" y="2927334"/>
            <a:ext cx="30425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Springbank Road- </a:t>
            </a:r>
            <a:r>
              <a:rPr lang="en-GB" sz="900" dirty="0" err="1"/>
              <a:t>Giken</a:t>
            </a:r>
            <a:r>
              <a:rPr lang="en-GB" sz="900" dirty="0"/>
              <a:t> Piling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A9BA38-AD57-FF34-CE61-868C62F8D8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0" y="3452687"/>
            <a:ext cx="3632225" cy="21895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A12687-9157-C230-167D-12A7A7ED462C}"/>
              </a:ext>
            </a:extLst>
          </p:cNvPr>
          <p:cNvSpPr txBox="1"/>
          <p:nvPr/>
        </p:nvSpPr>
        <p:spPr>
          <a:xfrm>
            <a:off x="315557" y="5733094"/>
            <a:ext cx="242106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Springbank Road – Scaffolding works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DD39419-A8C8-AA7D-41C9-41D1F6EE811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8323" y="10761"/>
            <a:ext cx="2333536" cy="34690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7CA4E11-DD01-E057-BBF9-4FDB5A52F8F8}"/>
              </a:ext>
            </a:extLst>
          </p:cNvPr>
          <p:cNvSpPr txBox="1"/>
          <p:nvPr/>
        </p:nvSpPr>
        <p:spPr>
          <a:xfrm>
            <a:off x="7876243" y="3554330"/>
            <a:ext cx="19456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Platform 1 – TVM Installed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0B1CE53-1D5F-66EA-391C-83A1A25DBF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528" y="27111"/>
            <a:ext cx="2385125" cy="299021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00A4791-8CE4-FFB8-9966-B1FD5483CE89}"/>
              </a:ext>
            </a:extLst>
          </p:cNvPr>
          <p:cNvSpPr txBox="1"/>
          <p:nvPr/>
        </p:nvSpPr>
        <p:spPr>
          <a:xfrm>
            <a:off x="4450856" y="3061662"/>
            <a:ext cx="281541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dirty="0"/>
              <a:t>Tree logs donated to Forster Park Primary School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977A4D8-3194-2D96-E649-BC94FB01BD1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7039" y="3237668"/>
            <a:ext cx="2217867" cy="273429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DC52FF2-B9B1-62AF-52B8-24B779502B99}"/>
              </a:ext>
            </a:extLst>
          </p:cNvPr>
          <p:cNvSpPr txBox="1"/>
          <p:nvPr/>
        </p:nvSpPr>
        <p:spPr>
          <a:xfrm>
            <a:off x="7733087" y="5185347"/>
            <a:ext cx="22319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dirty="0"/>
              <a:t>Fernbrook Road- Relocated bus stops </a:t>
            </a:r>
          </a:p>
        </p:txBody>
      </p:sp>
      <p:pic>
        <p:nvPicPr>
          <p:cNvPr id="5" name="Picture 4" descr="A group of men in orange overalls and helmets&#10;&#10;AI-generated content may be incorrect.">
            <a:extLst>
              <a:ext uri="{FF2B5EF4-FFF2-40B4-BE49-F238E27FC236}">
                <a16:creationId xmlns:a16="http://schemas.microsoft.com/office/drawing/2014/main" id="{FFC096E9-97C7-2AF2-E80B-7B942142E5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384360" y="3429000"/>
            <a:ext cx="2955464" cy="22242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502266-3449-A08F-98E4-A7D732A90BC7}"/>
              </a:ext>
            </a:extLst>
          </p:cNvPr>
          <p:cNvSpPr txBox="1"/>
          <p:nvPr/>
        </p:nvSpPr>
        <p:spPr>
          <a:xfrm>
            <a:off x="4272013" y="5714817"/>
            <a:ext cx="31016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dirty="0"/>
              <a:t>Tree logs &amp; stumps donated Torridon Primary School</a:t>
            </a:r>
          </a:p>
        </p:txBody>
      </p:sp>
    </p:spTree>
    <p:extLst>
      <p:ext uri="{BB962C8B-B14F-4D97-AF65-F5344CB8AC3E}">
        <p14:creationId xmlns:p14="http://schemas.microsoft.com/office/powerpoint/2010/main" val="3576501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4684FA-9C2D-26D1-76AE-FCD6F4C4C7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006" y="-281"/>
            <a:ext cx="11457013" cy="545204"/>
          </a:xfrm>
        </p:spPr>
        <p:txBody>
          <a:bodyPr/>
          <a:lstStyle/>
          <a:p>
            <a:r>
              <a:rPr lang="en-GB" dirty="0"/>
              <a:t>June 2025_Hither Green 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A9A21-43BC-82A5-A476-5F6CB6295C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3" name="Picture 2" descr="A crane in a construction site&#10;&#10;AI-generated content may be incorrect.">
            <a:extLst>
              <a:ext uri="{FF2B5EF4-FFF2-40B4-BE49-F238E27FC236}">
                <a16:creationId xmlns:a16="http://schemas.microsoft.com/office/drawing/2014/main" id="{C38BB6B9-8BDC-B8B9-4BAD-85D899DA12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812" y="2635816"/>
            <a:ext cx="2476185" cy="27974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32B631-1C81-BFB0-D378-85E3C6A3FD4A}"/>
              </a:ext>
            </a:extLst>
          </p:cNvPr>
          <p:cNvSpPr txBox="1"/>
          <p:nvPr/>
        </p:nvSpPr>
        <p:spPr>
          <a:xfrm>
            <a:off x="7099553" y="5525564"/>
            <a:ext cx="2849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latin typeface="Network Rail Sans" panose="02000000040000020004" pitchFamily="2" charset="0"/>
              </a:rPr>
              <a:t>Springbang</a:t>
            </a:r>
            <a:r>
              <a:rPr lang="en-GB" sz="1200" dirty="0">
                <a:latin typeface="Network Rail Sans" panose="02000000040000020004" pitchFamily="2" charset="0"/>
              </a:rPr>
              <a:t> Rd – Piling completed and crane de-moblisation underway</a:t>
            </a:r>
            <a:endParaRPr lang="en-GB" sz="1400" dirty="0">
              <a:latin typeface="Network Rail Sans" panose="0200000004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B8A31E-2891-94ED-55B2-333BE9DD92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5550" y="5656"/>
            <a:ext cx="2440444" cy="2269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AE9A9C-282F-AAF4-7744-9389ABD09B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34" b="44055"/>
          <a:stretch/>
        </p:blipFill>
        <p:spPr>
          <a:xfrm>
            <a:off x="7099553" y="12066"/>
            <a:ext cx="2440444" cy="22749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BAEFA7-69E3-2E33-F606-154E94A1A993}"/>
              </a:ext>
            </a:extLst>
          </p:cNvPr>
          <p:cNvSpPr txBox="1"/>
          <p:nvPr/>
        </p:nvSpPr>
        <p:spPr>
          <a:xfrm>
            <a:off x="7544733" y="2262883"/>
            <a:ext cx="4484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Network Rail Sans" panose="02000000040000020004" pitchFamily="2" charset="0"/>
              </a:rPr>
              <a:t>Platform 2&amp;3 – Lift and stair SFA piling behind platform hoarding</a:t>
            </a:r>
            <a:endParaRPr lang="en-GB" sz="1400" dirty="0">
              <a:latin typeface="Network Rail Sans" panose="0200000004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73C4D4-2C4D-7E2F-2E3B-A4D5FC51E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5550" y="2635816"/>
            <a:ext cx="2488546" cy="27974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4B12DF-C30E-A46F-B3BC-1D4AC598CDA2}"/>
              </a:ext>
            </a:extLst>
          </p:cNvPr>
          <p:cNvSpPr txBox="1"/>
          <p:nvPr/>
        </p:nvSpPr>
        <p:spPr>
          <a:xfrm>
            <a:off x="9787182" y="5617898"/>
            <a:ext cx="2369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Network Rail Sans" panose="02000000040000020004" pitchFamily="2" charset="0"/>
              </a:rPr>
              <a:t>Fernbrook Rd – Piling commenced</a:t>
            </a:r>
            <a:endParaRPr lang="en-GB" sz="1400" dirty="0">
              <a:latin typeface="Network Rail Sans" panose="02000000040000020004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7A5B2A-7050-40FA-FD44-7F2EBFE2DF5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542" y="534231"/>
            <a:ext cx="2815171" cy="51759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E62DE1-4687-1D5B-3E85-063BD03F8DF9}"/>
              </a:ext>
            </a:extLst>
          </p:cNvPr>
          <p:cNvSpPr txBox="1"/>
          <p:nvPr/>
        </p:nvSpPr>
        <p:spPr>
          <a:xfrm>
            <a:off x="4221656" y="5710229"/>
            <a:ext cx="2842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Network Rail Sans" panose="02000000040000020004" pitchFamily="2" charset="0"/>
              </a:rPr>
              <a:t>Platform 4&amp;5 – Lift and stair SFA piling</a:t>
            </a:r>
            <a:endParaRPr lang="en-GB" sz="1400" dirty="0">
              <a:latin typeface="Network Rail Sans" panose="02000000040000020004" pitchFamily="2" charset="0"/>
            </a:endParaRPr>
          </a:p>
        </p:txBody>
      </p:sp>
      <p:pic>
        <p:nvPicPr>
          <p:cNvPr id="13" name="Picture 12" descr="A person standing next to a metal staircase&#10;&#10;AI-generated content may be incorrect.">
            <a:extLst>
              <a:ext uri="{FF2B5EF4-FFF2-40B4-BE49-F238E27FC236}">
                <a16:creationId xmlns:a16="http://schemas.microsoft.com/office/drawing/2014/main" id="{3F3E023A-AE18-CB47-5E48-68C77331DA9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9" y="544923"/>
            <a:ext cx="4029882" cy="2399554"/>
          </a:xfrm>
          <a:prstGeom prst="rect">
            <a:avLst/>
          </a:prstGeom>
        </p:spPr>
      </p:pic>
      <p:pic>
        <p:nvPicPr>
          <p:cNvPr id="14" name="Picture 13" descr="A metal stairs in a factory&#10;&#10;AI-generated content may be incorrect.">
            <a:extLst>
              <a:ext uri="{FF2B5EF4-FFF2-40B4-BE49-F238E27FC236}">
                <a16:creationId xmlns:a16="http://schemas.microsoft.com/office/drawing/2014/main" id="{211BE444-3BDF-4F15-4C65-D37E42C11CD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7871"/>
            <a:ext cx="4049101" cy="25223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3FEBC39-C880-A46E-F6A2-66EF482F9F56}"/>
              </a:ext>
            </a:extLst>
          </p:cNvPr>
          <p:cNvSpPr txBox="1"/>
          <p:nvPr/>
        </p:nvSpPr>
        <p:spPr>
          <a:xfrm>
            <a:off x="311953" y="5710230"/>
            <a:ext cx="29178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/>
              <a:t>Steel fabrication underway</a:t>
            </a:r>
          </a:p>
        </p:txBody>
      </p:sp>
    </p:spTree>
    <p:extLst>
      <p:ext uri="{BB962C8B-B14F-4D97-AF65-F5344CB8AC3E}">
        <p14:creationId xmlns:p14="http://schemas.microsoft.com/office/powerpoint/2010/main" val="3498763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4684FA-9C2D-26D1-76AE-FCD6F4C4C7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64" y="0"/>
            <a:ext cx="12036361" cy="545204"/>
          </a:xfrm>
        </p:spPr>
        <p:txBody>
          <a:bodyPr>
            <a:normAutofit fontScale="92500"/>
          </a:bodyPr>
          <a:lstStyle/>
          <a:p>
            <a:r>
              <a:rPr lang="en-GB" dirty="0"/>
              <a:t>June 2025_Hither Green Site Progress </a:t>
            </a:r>
            <a:r>
              <a:rPr lang="en-GB" sz="3200" b="1" dirty="0"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Rail Minister Visit - Wed 18</a:t>
            </a:r>
            <a:r>
              <a:rPr lang="en-GB" sz="3200" b="1" baseline="30000" dirty="0"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3200" b="1" dirty="0"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Jun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A9A21-43BC-82A5-A476-5F6CB6295C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17" name="Picture 16" descr="A group of people standing in a train station&#10;&#10;AI-generated content may be incorrect.">
            <a:extLst>
              <a:ext uri="{FF2B5EF4-FFF2-40B4-BE49-F238E27FC236}">
                <a16:creationId xmlns:a16="http://schemas.microsoft.com/office/drawing/2014/main" id="{01EAD533-EC83-6C4A-4F3D-9F1ACEB6B3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75" y="545204"/>
            <a:ext cx="4017403" cy="2677886"/>
          </a:xfrm>
          <a:prstGeom prst="rect">
            <a:avLst/>
          </a:prstGeom>
        </p:spPr>
      </p:pic>
      <p:pic>
        <p:nvPicPr>
          <p:cNvPr id="19" name="Picture 18" descr="A group of men in suits&#10;&#10;AI-generated content may be incorrect.">
            <a:extLst>
              <a:ext uri="{FF2B5EF4-FFF2-40B4-BE49-F238E27FC236}">
                <a16:creationId xmlns:a16="http://schemas.microsoft.com/office/drawing/2014/main" id="{D65BF485-1A58-9BF6-B22D-EB6134BC5F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770" y="545204"/>
            <a:ext cx="4017403" cy="2677886"/>
          </a:xfrm>
          <a:prstGeom prst="rect">
            <a:avLst/>
          </a:prstGeom>
        </p:spPr>
      </p:pic>
      <p:pic>
        <p:nvPicPr>
          <p:cNvPr id="21" name="Picture 20" descr="A group of men standing in front of a construction site&#10;&#10;AI-generated content may be incorrect.">
            <a:extLst>
              <a:ext uri="{FF2B5EF4-FFF2-40B4-BE49-F238E27FC236}">
                <a16:creationId xmlns:a16="http://schemas.microsoft.com/office/drawing/2014/main" id="{07AFE123-89B8-A120-E3E8-C24E527BDE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85" y="3314702"/>
            <a:ext cx="4017404" cy="2677887"/>
          </a:xfrm>
          <a:prstGeom prst="rect">
            <a:avLst/>
          </a:prstGeom>
        </p:spPr>
      </p:pic>
      <p:pic>
        <p:nvPicPr>
          <p:cNvPr id="25" name="Picture 24" descr="A group of people standing in front of a sign&#10;&#10;AI-generated content may be incorrect.">
            <a:extLst>
              <a:ext uri="{FF2B5EF4-FFF2-40B4-BE49-F238E27FC236}">
                <a16:creationId xmlns:a16="http://schemas.microsoft.com/office/drawing/2014/main" id="{6A8A0E60-23EA-4C7D-C512-C68B74BC85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6282" y="3314702"/>
            <a:ext cx="3823534" cy="2677886"/>
          </a:xfrm>
          <a:prstGeom prst="rect">
            <a:avLst/>
          </a:prstGeom>
        </p:spPr>
      </p:pic>
      <p:pic>
        <p:nvPicPr>
          <p:cNvPr id="5" name="Picture 4" descr="A group of men in orange uniforms&#10;&#10;AI-generated content may be incorrect.">
            <a:extLst>
              <a:ext uri="{FF2B5EF4-FFF2-40B4-BE49-F238E27FC236}">
                <a16:creationId xmlns:a16="http://schemas.microsoft.com/office/drawing/2014/main" id="{D96E2F79-9990-9FC0-4662-FAA76670E92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922" y="511166"/>
            <a:ext cx="3615382" cy="548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2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4684FA-9C2D-26D1-76AE-FCD6F4C4C7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64" y="0"/>
            <a:ext cx="12036361" cy="545204"/>
          </a:xfrm>
        </p:spPr>
        <p:txBody>
          <a:bodyPr>
            <a:normAutofit fontScale="92500"/>
          </a:bodyPr>
          <a:lstStyle/>
          <a:p>
            <a:r>
              <a:rPr lang="en-GB" dirty="0"/>
              <a:t>June 2025_Hither Green Site Progress </a:t>
            </a:r>
            <a:r>
              <a:rPr lang="en-GB" sz="3200" b="1" dirty="0"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Rail Minister Visit - Wed 18</a:t>
            </a:r>
            <a:r>
              <a:rPr lang="en-GB" sz="3200" b="1" baseline="30000" dirty="0"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3200" b="1" dirty="0"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Jun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A9A21-43BC-82A5-A476-5F6CB6295C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5" name="Picture 4" descr="A group of people walking on a street&#10;&#10;AI-generated content may be incorrect.">
            <a:extLst>
              <a:ext uri="{FF2B5EF4-FFF2-40B4-BE49-F238E27FC236}">
                <a16:creationId xmlns:a16="http://schemas.microsoft.com/office/drawing/2014/main" id="{BA49A45C-44AC-3F45-9D6C-588F847C00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75" y="436147"/>
            <a:ext cx="2857850" cy="1904961"/>
          </a:xfrm>
          <a:prstGeom prst="rect">
            <a:avLst/>
          </a:prstGeom>
        </p:spPr>
      </p:pic>
      <p:pic>
        <p:nvPicPr>
          <p:cNvPr id="7" name="Picture 6" descr="A person and person standing next to a sign&#10;&#10;AI-generated content may be incorrect.">
            <a:extLst>
              <a:ext uri="{FF2B5EF4-FFF2-40B4-BE49-F238E27FC236}">
                <a16:creationId xmlns:a16="http://schemas.microsoft.com/office/drawing/2014/main" id="{D9D5E259-7916-FF15-F24D-1EB4CB34EC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372" y="436146"/>
            <a:ext cx="2857849" cy="1904961"/>
          </a:xfrm>
          <a:prstGeom prst="rect">
            <a:avLst/>
          </a:prstGeom>
        </p:spPr>
      </p:pic>
      <p:pic>
        <p:nvPicPr>
          <p:cNvPr id="9" name="Picture 8" descr="A group of men standing next to each other&#10;&#10;AI-generated content may be incorrect.">
            <a:extLst>
              <a:ext uri="{FF2B5EF4-FFF2-40B4-BE49-F238E27FC236}">
                <a16:creationId xmlns:a16="http://schemas.microsoft.com/office/drawing/2014/main" id="{DD1CBB25-B5AC-BF94-1982-678F6B2FA8F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149" y="436147"/>
            <a:ext cx="2857851" cy="1904962"/>
          </a:xfrm>
          <a:prstGeom prst="rect">
            <a:avLst/>
          </a:prstGeom>
        </p:spPr>
      </p:pic>
      <p:pic>
        <p:nvPicPr>
          <p:cNvPr id="11" name="Picture 10" descr="A group of men standing in a line&#10;&#10;AI-generated content may be incorrect.">
            <a:extLst>
              <a:ext uri="{FF2B5EF4-FFF2-40B4-BE49-F238E27FC236}">
                <a16:creationId xmlns:a16="http://schemas.microsoft.com/office/drawing/2014/main" id="{907FE3BC-12AD-812C-842B-B075FE6ACBC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74" y="2474675"/>
            <a:ext cx="6000925" cy="3496190"/>
          </a:xfrm>
          <a:prstGeom prst="rect">
            <a:avLst/>
          </a:prstGeom>
        </p:spPr>
      </p:pic>
      <p:pic>
        <p:nvPicPr>
          <p:cNvPr id="13" name="Picture 12" descr="A group of men walking on a sidewalk&#10;&#10;AI-generated content may be incorrect.">
            <a:extLst>
              <a:ext uri="{FF2B5EF4-FFF2-40B4-BE49-F238E27FC236}">
                <a16:creationId xmlns:a16="http://schemas.microsoft.com/office/drawing/2014/main" id="{0FB0D907-7998-DCCC-3D36-C73C7E1C14B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594" y="436146"/>
            <a:ext cx="2857850" cy="1904961"/>
          </a:xfrm>
          <a:prstGeom prst="rect">
            <a:avLst/>
          </a:prstGeom>
        </p:spPr>
      </p:pic>
      <p:pic>
        <p:nvPicPr>
          <p:cNvPr id="16" name="Picture 15" descr="A group of people standing outside&#10;&#10;AI-generated content may be incorrect.">
            <a:extLst>
              <a:ext uri="{FF2B5EF4-FFF2-40B4-BE49-F238E27FC236}">
                <a16:creationId xmlns:a16="http://schemas.microsoft.com/office/drawing/2014/main" id="{43FA8F0E-334E-AF06-27C7-03DBB6C9C34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372" y="2474675"/>
            <a:ext cx="5877886" cy="349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2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4684FA-9C2D-26D1-76AE-FCD6F4C4C7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121" y="83890"/>
            <a:ext cx="6793242" cy="545204"/>
          </a:xfrm>
        </p:spPr>
        <p:txBody>
          <a:bodyPr>
            <a:normAutofit/>
          </a:bodyPr>
          <a:lstStyle/>
          <a:p>
            <a:r>
              <a:rPr lang="en-GB" dirty="0"/>
              <a:t>July 2025_Hither Green 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A9A21-43BC-82A5-A476-5F6CB6295C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3" name="Picture 2" descr="A construction site with construction equipment and buildings&#10;&#10;Description automatically generated">
            <a:extLst>
              <a:ext uri="{FF2B5EF4-FFF2-40B4-BE49-F238E27FC236}">
                <a16:creationId xmlns:a16="http://schemas.microsoft.com/office/drawing/2014/main" id="{BE0ABD27-6E3B-AE54-9E2C-AB1B7451FF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19" y="629093"/>
            <a:ext cx="5769757" cy="4976889"/>
          </a:xfrm>
          <a:prstGeom prst="rect">
            <a:avLst/>
          </a:prstGeom>
        </p:spPr>
      </p:pic>
      <p:pic>
        <p:nvPicPr>
          <p:cNvPr id="5" name="Picture 4" descr="A pile of concrete pillars in a hole&#10;&#10;Description automatically generated">
            <a:extLst>
              <a:ext uri="{FF2B5EF4-FFF2-40B4-BE49-F238E27FC236}">
                <a16:creationId xmlns:a16="http://schemas.microsoft.com/office/drawing/2014/main" id="{2296D340-88D4-51DD-88A5-10C416D271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540" y="631734"/>
            <a:ext cx="5778340" cy="49768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6654BD-F045-0AE0-DEB8-9B6BA4855B37}"/>
              </a:ext>
            </a:extLst>
          </p:cNvPr>
          <p:cNvSpPr txBox="1"/>
          <p:nvPr/>
        </p:nvSpPr>
        <p:spPr>
          <a:xfrm>
            <a:off x="0" y="5605983"/>
            <a:ext cx="46905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 err="1">
                <a:latin typeface="Network Rail Sans" panose="02000000040000020004" pitchFamily="2" charset="0"/>
              </a:rPr>
              <a:t>Springbank</a:t>
            </a:r>
            <a:r>
              <a:rPr lang="en-GB" sz="1200" dirty="0">
                <a:latin typeface="Network Rail Sans" panose="02000000040000020004" pitchFamily="2" charset="0"/>
              </a:rPr>
              <a:t> Rd / Platform 1 - Lift and stair foundation works ongoing</a:t>
            </a:r>
            <a:endParaRPr lang="en-GB" sz="1400" dirty="0">
              <a:latin typeface="Network Rail Sans" panose="0200000004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B4EB5E-7C95-8A20-6144-8E7BCF7D54DE}"/>
              </a:ext>
            </a:extLst>
          </p:cNvPr>
          <p:cNvSpPr txBox="1"/>
          <p:nvPr/>
        </p:nvSpPr>
        <p:spPr>
          <a:xfrm>
            <a:off x="7273954" y="5655214"/>
            <a:ext cx="4530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Network Rail Sans" panose="02000000040000020004" pitchFamily="2" charset="0"/>
              </a:rPr>
              <a:t>Platform 2&amp;3 – Lift and stair foundation works ongoing</a:t>
            </a:r>
            <a:endParaRPr lang="en-GB" sz="1400" dirty="0">
              <a:latin typeface="Network Rail Sans" panose="0200000004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7E450D-C721-6C8B-BD92-4C7C2B0A7618}"/>
              </a:ext>
            </a:extLst>
          </p:cNvPr>
          <p:cNvSpPr txBox="1"/>
          <p:nvPr/>
        </p:nvSpPr>
        <p:spPr>
          <a:xfrm>
            <a:off x="6431699" y="629093"/>
            <a:ext cx="911327" cy="90886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PL 2&amp;3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1DA8D4-EC6A-A51B-E712-F4174586C6C6}"/>
              </a:ext>
            </a:extLst>
          </p:cNvPr>
          <p:cNvSpPr txBox="1"/>
          <p:nvPr/>
        </p:nvSpPr>
        <p:spPr>
          <a:xfrm>
            <a:off x="256141" y="715342"/>
            <a:ext cx="1052542" cy="51935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PL1</a:t>
            </a:r>
          </a:p>
        </p:txBody>
      </p:sp>
    </p:spTree>
    <p:extLst>
      <p:ext uri="{BB962C8B-B14F-4D97-AF65-F5344CB8AC3E}">
        <p14:creationId xmlns:p14="http://schemas.microsoft.com/office/powerpoint/2010/main" val="5151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3F704-5782-D551-9AD5-EC3FA05F0F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64" y="95590"/>
            <a:ext cx="11457013" cy="545204"/>
          </a:xfrm>
        </p:spPr>
        <p:txBody>
          <a:bodyPr/>
          <a:lstStyle/>
          <a:p>
            <a:r>
              <a:rPr lang="en-GB" dirty="0"/>
              <a:t>Hither Green Access for All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AF8F4A-74AA-850D-513E-A6B02482FFC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D580C6-B5BD-ACAA-536F-3669B83657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0794"/>
            <a:ext cx="7979435" cy="54464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429133-3797-B34A-8A9E-2151C4AE5D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433" y="640794"/>
            <a:ext cx="4142896" cy="26001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D1B65C-EF2E-0731-399F-D46DB56DA3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434" y="3429000"/>
            <a:ext cx="4142895" cy="260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49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4684FA-9C2D-26D1-76AE-FCD6F4C4C7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121" y="83890"/>
            <a:ext cx="6793242" cy="545204"/>
          </a:xfrm>
        </p:spPr>
        <p:txBody>
          <a:bodyPr>
            <a:normAutofit/>
          </a:bodyPr>
          <a:lstStyle/>
          <a:p>
            <a:r>
              <a:rPr lang="en-GB" dirty="0"/>
              <a:t>July 2025_Hither Green 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A9A21-43BC-82A5-A476-5F6CB6295C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96377B-2A72-BF38-3E79-59A9E8390446}"/>
              </a:ext>
            </a:extLst>
          </p:cNvPr>
          <p:cNvSpPr txBox="1"/>
          <p:nvPr/>
        </p:nvSpPr>
        <p:spPr>
          <a:xfrm>
            <a:off x="7167178" y="5624434"/>
            <a:ext cx="3714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Network Rail Sans" panose="02000000040000020004" pitchFamily="2" charset="0"/>
              </a:rPr>
              <a:t>Fernbrook Rd – Piling underway through to Sep 2025</a:t>
            </a:r>
            <a:endParaRPr lang="en-GB" sz="1400" dirty="0">
              <a:latin typeface="Network Rail Sans" panose="0200000004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F4CCAE-A37B-D597-E45B-F47F9EE0B063}"/>
              </a:ext>
            </a:extLst>
          </p:cNvPr>
          <p:cNvSpPr txBox="1"/>
          <p:nvPr/>
        </p:nvSpPr>
        <p:spPr>
          <a:xfrm>
            <a:off x="889131" y="5610280"/>
            <a:ext cx="4057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Network Rail Sans" panose="02000000040000020004" pitchFamily="2" charset="0"/>
              </a:rPr>
              <a:t>Platform 4&amp;5 - Lift and stair foundation works ongoing</a:t>
            </a:r>
            <a:endParaRPr lang="en-GB" sz="1400" dirty="0">
              <a:latin typeface="Network Rail Sans" panose="02000000040000020004" pitchFamily="2" charset="0"/>
            </a:endParaRPr>
          </a:p>
        </p:txBody>
      </p:sp>
      <p:pic>
        <p:nvPicPr>
          <p:cNvPr id="6" name="Picture 5" descr="A construction site with a machine and a crane&#10;&#10;Description automatically generated">
            <a:extLst>
              <a:ext uri="{FF2B5EF4-FFF2-40B4-BE49-F238E27FC236}">
                <a16:creationId xmlns:a16="http://schemas.microsoft.com/office/drawing/2014/main" id="{A218CDE6-AE49-53A0-43EE-C0551CB277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1350" y="743996"/>
            <a:ext cx="6116529" cy="4880438"/>
          </a:xfrm>
          <a:prstGeom prst="rect">
            <a:avLst/>
          </a:prstGeom>
        </p:spPr>
      </p:pic>
      <p:pic>
        <p:nvPicPr>
          <p:cNvPr id="7" name="Picture 6" descr="A construction site with a road and trees&#10;&#10;Description automatically generated">
            <a:extLst>
              <a:ext uri="{FF2B5EF4-FFF2-40B4-BE49-F238E27FC236}">
                <a16:creationId xmlns:a16="http://schemas.microsoft.com/office/drawing/2014/main" id="{0BC4C6C0-E38E-A000-E3F2-BDEAA17545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21" y="743996"/>
            <a:ext cx="5778174" cy="48804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507889-5DA7-83D6-CBEC-6F023D0923D6}"/>
              </a:ext>
            </a:extLst>
          </p:cNvPr>
          <p:cNvSpPr txBox="1"/>
          <p:nvPr/>
        </p:nvSpPr>
        <p:spPr>
          <a:xfrm>
            <a:off x="94121" y="726879"/>
            <a:ext cx="590026" cy="56263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</a:rPr>
              <a:t>PL 4&amp;5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B7600D-E904-37E3-C0CE-78BA3C2C64D2}"/>
              </a:ext>
            </a:extLst>
          </p:cNvPr>
          <p:cNvSpPr txBox="1"/>
          <p:nvPr/>
        </p:nvSpPr>
        <p:spPr>
          <a:xfrm>
            <a:off x="6096000" y="743996"/>
            <a:ext cx="590026" cy="34623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</a:rPr>
              <a:t>PL6</a:t>
            </a:r>
          </a:p>
        </p:txBody>
      </p:sp>
    </p:spTree>
    <p:extLst>
      <p:ext uri="{BB962C8B-B14F-4D97-AF65-F5344CB8AC3E}">
        <p14:creationId xmlns:p14="http://schemas.microsoft.com/office/powerpoint/2010/main" val="353680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4684FA-9C2D-26D1-76AE-FCD6F4C4C7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120" y="83889"/>
            <a:ext cx="12195751" cy="930499"/>
          </a:xfrm>
        </p:spPr>
        <p:txBody>
          <a:bodyPr>
            <a:normAutofit/>
          </a:bodyPr>
          <a:lstStyle/>
          <a:p>
            <a:r>
              <a:rPr lang="en-GB" dirty="0"/>
              <a:t>July 2025_Hither Green Site Progress – Steel Lift Fabrication underway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A9A21-43BC-82A5-A476-5F6CB6295C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C39FCA-170A-97C2-2EB2-1876EEC56B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20" y="1041421"/>
            <a:ext cx="5932389" cy="4798662"/>
          </a:xfrm>
          <a:prstGeom prst="rect">
            <a:avLst/>
          </a:prstGeom>
        </p:spPr>
      </p:pic>
      <p:pic>
        <p:nvPicPr>
          <p:cNvPr id="12" name="Picture 11" descr="A metal frame in a building&#10;&#10;Description automatically generated">
            <a:extLst>
              <a:ext uri="{FF2B5EF4-FFF2-40B4-BE49-F238E27FC236}">
                <a16:creationId xmlns:a16="http://schemas.microsoft.com/office/drawing/2014/main" id="{DA64600C-B1E3-B082-4802-62F8008268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041421"/>
            <a:ext cx="5932389" cy="479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27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4684FA-9C2D-26D1-76AE-FCD6F4C4C7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120" y="83889"/>
            <a:ext cx="12195751" cy="930499"/>
          </a:xfrm>
        </p:spPr>
        <p:txBody>
          <a:bodyPr>
            <a:normAutofit/>
          </a:bodyPr>
          <a:lstStyle/>
          <a:p>
            <a:r>
              <a:rPr lang="en-GB" dirty="0"/>
              <a:t>August 2025_Hither Green 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A9A21-43BC-82A5-A476-5F6CB6295C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ADEF13-82AE-1192-C1C7-72BB89F77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629" y="814611"/>
            <a:ext cx="5804268" cy="480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1F0478-69B6-B510-4850-46F3D821BB90}"/>
              </a:ext>
            </a:extLst>
          </p:cNvPr>
          <p:cNvSpPr txBox="1"/>
          <p:nvPr/>
        </p:nvSpPr>
        <p:spPr>
          <a:xfrm>
            <a:off x="600136" y="5639161"/>
            <a:ext cx="46905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latin typeface="Network Rail Sans" panose="02000000040000020004" pitchFamily="2" charset="0"/>
              </a:rPr>
              <a:t>Springbank Rd / Platform 1 - Lift and stair foundation works ongoing.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89E7BB6-3D26-C55F-1182-8AE8D5D96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6703" y="661851"/>
            <a:ext cx="6074852" cy="495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BEB3512B-697D-DEB9-2860-43A69FBDD016}"/>
              </a:ext>
            </a:extLst>
          </p:cNvPr>
          <p:cNvSpPr txBox="1"/>
          <p:nvPr/>
        </p:nvSpPr>
        <p:spPr>
          <a:xfrm>
            <a:off x="6901275" y="5639160"/>
            <a:ext cx="4530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Network Rail Sans" panose="02000000040000020004" pitchFamily="2" charset="0"/>
              </a:rPr>
              <a:t>Platform 2&amp;3 – Lift pit foundation works ongoing behind hoarding</a:t>
            </a:r>
            <a:endParaRPr lang="en-GB" sz="1400" dirty="0">
              <a:latin typeface="Network Rail Sans" panose="02000000040000020004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F97B304-FB34-B737-AF8C-AF240E004680}"/>
              </a:ext>
            </a:extLst>
          </p:cNvPr>
          <p:cNvSpPr txBox="1"/>
          <p:nvPr/>
        </p:nvSpPr>
        <p:spPr>
          <a:xfrm>
            <a:off x="90250" y="718688"/>
            <a:ext cx="665527" cy="34623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rgbClr val="FF0000"/>
                </a:solidFill>
              </a:rPr>
              <a:t>PL1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FD04C96E-73D2-7CE4-7EBC-3CFD77FAB8C7}"/>
              </a:ext>
            </a:extLst>
          </p:cNvPr>
          <p:cNvSpPr txBox="1"/>
          <p:nvPr/>
        </p:nvSpPr>
        <p:spPr>
          <a:xfrm>
            <a:off x="6096000" y="593944"/>
            <a:ext cx="665527" cy="56263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rgbClr val="FF0000"/>
                </a:solidFill>
              </a:rPr>
              <a:t>PL 2&amp;3</a:t>
            </a:r>
          </a:p>
        </p:txBody>
      </p:sp>
    </p:spTree>
    <p:extLst>
      <p:ext uri="{BB962C8B-B14F-4D97-AF65-F5344CB8AC3E}">
        <p14:creationId xmlns:p14="http://schemas.microsoft.com/office/powerpoint/2010/main" val="208352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4684FA-9C2D-26D1-76AE-FCD6F4C4C7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120" y="83889"/>
            <a:ext cx="12195751" cy="46166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August 2025_Hither Green 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A9A21-43BC-82A5-A476-5F6CB6295C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4F076D0-7250-E626-7266-C0031507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20" y="700088"/>
            <a:ext cx="6019800" cy="468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342B20B-AEDB-93DD-83CF-CFA58E467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9798" y="700088"/>
            <a:ext cx="5942202" cy="468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BEB3512B-697D-DEB9-2860-43A69FBDD016}"/>
              </a:ext>
            </a:extLst>
          </p:cNvPr>
          <p:cNvSpPr txBox="1"/>
          <p:nvPr/>
        </p:nvSpPr>
        <p:spPr>
          <a:xfrm>
            <a:off x="360727" y="5523228"/>
            <a:ext cx="5167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latin typeface="Network Rail Sans" panose="02000000040000020004" pitchFamily="2" charset="0"/>
              </a:rPr>
              <a:t>Platform 4&amp;5 – SFA piling complete, foundation works ongoing. </a:t>
            </a:r>
          </a:p>
          <a:p>
            <a:pPr algn="ctr"/>
            <a:r>
              <a:rPr lang="en-GB" sz="1200" dirty="0">
                <a:latin typeface="Network Rail Sans" panose="02000000040000020004" pitchFamily="2" charset="0"/>
              </a:rPr>
              <a:t>(Pic. Trestle foundation)</a:t>
            </a:r>
            <a:endParaRPr lang="en-GB" sz="1400" dirty="0">
              <a:latin typeface="Network Rail Sans" panose="02000000040000020004" pitchFamily="2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F1F0478-69B6-B510-4850-46F3D821BB90}"/>
              </a:ext>
            </a:extLst>
          </p:cNvPr>
          <p:cNvSpPr txBox="1"/>
          <p:nvPr/>
        </p:nvSpPr>
        <p:spPr>
          <a:xfrm>
            <a:off x="7434470" y="5523228"/>
            <a:ext cx="4160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latin typeface="Network Rail Sans" panose="02000000040000020004" pitchFamily="2" charset="0"/>
              </a:rPr>
              <a:t>Fernbrook Rd – </a:t>
            </a:r>
            <a:r>
              <a:rPr lang="en-GB" sz="1200" dirty="0" err="1">
                <a:latin typeface="Network Rail Sans" panose="02000000040000020004" pitchFamily="2" charset="0"/>
              </a:rPr>
              <a:t>Gigen</a:t>
            </a:r>
            <a:r>
              <a:rPr lang="en-GB" sz="1200" dirty="0">
                <a:latin typeface="Network Rail Sans" panose="02000000040000020004" pitchFamily="2" charset="0"/>
              </a:rPr>
              <a:t> Sheet piling underway through</a:t>
            </a:r>
            <a:endParaRPr lang="en-GB" sz="1400" dirty="0">
              <a:latin typeface="Network Rail Sans" panose="02000000040000020004" pitchFamily="2" charset="0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F631A624-415C-5721-BEC9-AE7BA487F4EA}"/>
              </a:ext>
            </a:extLst>
          </p:cNvPr>
          <p:cNvSpPr txBox="1"/>
          <p:nvPr/>
        </p:nvSpPr>
        <p:spPr>
          <a:xfrm>
            <a:off x="94121" y="637223"/>
            <a:ext cx="775125" cy="56263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>
                <a:solidFill>
                  <a:srgbClr val="FF0000"/>
                </a:solidFill>
              </a:rPr>
              <a:t>PL 4&amp;5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2F97B304-FB34-B737-AF8C-AF240E004680}"/>
              </a:ext>
            </a:extLst>
          </p:cNvPr>
          <p:cNvSpPr txBox="1"/>
          <p:nvPr/>
        </p:nvSpPr>
        <p:spPr>
          <a:xfrm>
            <a:off x="6343650" y="700088"/>
            <a:ext cx="775125" cy="36787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>
                <a:solidFill>
                  <a:srgbClr val="FF0000"/>
                </a:solidFill>
              </a:rPr>
              <a:t>PL6</a:t>
            </a:r>
          </a:p>
        </p:txBody>
      </p:sp>
    </p:spTree>
    <p:extLst>
      <p:ext uri="{BB962C8B-B14F-4D97-AF65-F5344CB8AC3E}">
        <p14:creationId xmlns:p14="http://schemas.microsoft.com/office/powerpoint/2010/main" val="80067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C2A2293-FEA0-1D77-58A3-0344EAEAB9E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6392" y="715992"/>
            <a:ext cx="3656149" cy="463513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4684FA-9C2D-26D1-76AE-FCD6F4C4C7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120" y="83889"/>
            <a:ext cx="12195751" cy="46166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August 2025_Hither Green 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A9A21-43BC-82A5-A476-5F6CB6295C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9368FB-2F90-6B5F-E6A8-F13844947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1" y="715992"/>
            <a:ext cx="3776831" cy="46351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8951C3-06FF-EF31-6317-2CA7852EE80A}"/>
              </a:ext>
            </a:extLst>
          </p:cNvPr>
          <p:cNvSpPr txBox="1"/>
          <p:nvPr/>
        </p:nvSpPr>
        <p:spPr>
          <a:xfrm>
            <a:off x="560950" y="5509914"/>
            <a:ext cx="28855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Network Rail Sans" panose="02000000040000020004" pitchFamily="2" charset="0"/>
              </a:rPr>
              <a:t>Fernbrook Road – </a:t>
            </a:r>
            <a:r>
              <a:rPr lang="en-GB" sz="1200" dirty="0" err="1">
                <a:latin typeface="Network Rail Sans" panose="02000000040000020004" pitchFamily="2" charset="0"/>
              </a:rPr>
              <a:t>Giken</a:t>
            </a:r>
            <a:r>
              <a:rPr lang="en-GB" sz="1200" dirty="0">
                <a:latin typeface="Network Rail Sans" panose="02000000040000020004" pitchFamily="2" charset="0"/>
              </a:rPr>
              <a:t> Piling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AB2A31-CE04-3A86-7411-098D363ED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300" y="314721"/>
            <a:ext cx="4648571" cy="50194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767A04A-DCB9-676E-C3E6-483201163A63}"/>
              </a:ext>
            </a:extLst>
          </p:cNvPr>
          <p:cNvSpPr txBox="1"/>
          <p:nvPr/>
        </p:nvSpPr>
        <p:spPr>
          <a:xfrm>
            <a:off x="8770064" y="5504993"/>
            <a:ext cx="27475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Network Rail Sans" panose="02000000040000020004" pitchFamily="2" charset="0"/>
              </a:rPr>
              <a:t>Springbank Road – lift pit excavation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B82863-14E8-2E46-31F8-9ED07D922648}"/>
              </a:ext>
            </a:extLst>
          </p:cNvPr>
          <p:cNvSpPr txBox="1"/>
          <p:nvPr/>
        </p:nvSpPr>
        <p:spPr>
          <a:xfrm>
            <a:off x="4002183" y="5504993"/>
            <a:ext cx="37960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Network Rail Sans" panose="02000000040000020004" pitchFamily="2" charset="0"/>
              </a:rPr>
              <a:t>Springbank Road – construct capping beam on staircase</a:t>
            </a:r>
          </a:p>
        </p:txBody>
      </p:sp>
    </p:spTree>
    <p:extLst>
      <p:ext uri="{BB962C8B-B14F-4D97-AF65-F5344CB8AC3E}">
        <p14:creationId xmlns:p14="http://schemas.microsoft.com/office/powerpoint/2010/main" val="1069724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4684FA-9C2D-26D1-76AE-FCD6F4C4C7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120" y="83889"/>
            <a:ext cx="12195751" cy="930499"/>
          </a:xfrm>
        </p:spPr>
        <p:txBody>
          <a:bodyPr>
            <a:normAutofit/>
          </a:bodyPr>
          <a:lstStyle/>
          <a:p>
            <a:r>
              <a:rPr lang="en-GB" dirty="0"/>
              <a:t>September 2025_Hither Green 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A9A21-43BC-82A5-A476-5F6CB6295C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7FC6EB-7CB9-4B38-EF50-7F57E874211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7230" y="1076826"/>
            <a:ext cx="3563814" cy="3825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38186C-C6E6-A869-036F-C3CBD5A23B8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23171" y="1076826"/>
            <a:ext cx="3938955" cy="38251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01C197-11B8-CB75-BEBA-1582138616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26586" y="1076826"/>
            <a:ext cx="3548184" cy="3825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34424F-CCDA-AD61-ACD0-F69628B9DBE3}"/>
              </a:ext>
            </a:extLst>
          </p:cNvPr>
          <p:cNvSpPr txBox="1"/>
          <p:nvPr/>
        </p:nvSpPr>
        <p:spPr>
          <a:xfrm>
            <a:off x="117230" y="5033175"/>
            <a:ext cx="35638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 err="1">
                <a:latin typeface="Network Rail Sans" panose="02000000040000020004" pitchFamily="2" charset="0"/>
              </a:rPr>
              <a:t>Springbank</a:t>
            </a:r>
            <a:r>
              <a:rPr lang="en-GB" sz="1200" dirty="0">
                <a:latin typeface="Network Rail Sans" panose="02000000040000020004" pitchFamily="2" charset="0"/>
              </a:rPr>
              <a:t> Road – Mobilising for SFA piling and construction of capping 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1B3979-1BBF-B543-9109-BB3C446FB2DF}"/>
              </a:ext>
            </a:extLst>
          </p:cNvPr>
          <p:cNvSpPr txBox="1"/>
          <p:nvPr/>
        </p:nvSpPr>
        <p:spPr>
          <a:xfrm>
            <a:off x="4310741" y="5033175"/>
            <a:ext cx="35638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Network Rail Sans" panose="02000000040000020004" pitchFamily="2" charset="0"/>
              </a:rPr>
              <a:t>P2/3 – Excavate for stairs and trestle bases and break down piles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8D0C16-2E7F-021E-0AD8-E26FDE78C981}"/>
              </a:ext>
            </a:extLst>
          </p:cNvPr>
          <p:cNvSpPr txBox="1"/>
          <p:nvPr/>
        </p:nvSpPr>
        <p:spPr>
          <a:xfrm>
            <a:off x="8518771" y="5033175"/>
            <a:ext cx="35638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Network Rail Sans" panose="02000000040000020004" pitchFamily="2" charset="0"/>
              </a:rPr>
              <a:t>P4/5 – staircase 3 construction started</a:t>
            </a:r>
          </a:p>
        </p:txBody>
      </p:sp>
    </p:spTree>
    <p:extLst>
      <p:ext uri="{BB962C8B-B14F-4D97-AF65-F5344CB8AC3E}">
        <p14:creationId xmlns:p14="http://schemas.microsoft.com/office/powerpoint/2010/main" val="9779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1014A-9C3E-336C-2221-1153F8EEEE6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E2E25-8F71-3BEE-94C1-297F1A6A0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44102" cy="6069874"/>
          </a:xfrm>
          <a:prstGeom prst="rect">
            <a:avLst/>
          </a:prstGeom>
          <a:ln>
            <a:solidFill>
              <a:srgbClr val="7F0073"/>
            </a:solidFill>
          </a:ln>
        </p:spPr>
      </p:pic>
    </p:spTree>
    <p:extLst>
      <p:ext uri="{BB962C8B-B14F-4D97-AF65-F5344CB8AC3E}">
        <p14:creationId xmlns:p14="http://schemas.microsoft.com/office/powerpoint/2010/main" val="3258341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AF8F4A-74AA-850D-513E-A6B02482FFC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3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D3A97C9-AAAA-9ED1-D78C-E62B5DF0FC14}"/>
              </a:ext>
            </a:extLst>
          </p:cNvPr>
          <p:cNvGrpSpPr/>
          <p:nvPr/>
        </p:nvGrpSpPr>
        <p:grpSpPr>
          <a:xfrm>
            <a:off x="3906175" y="191701"/>
            <a:ext cx="8152660" cy="5812275"/>
            <a:chOff x="3906175" y="191701"/>
            <a:chExt cx="8152660" cy="5812275"/>
          </a:xfrm>
        </p:grpSpPr>
        <p:pic>
          <p:nvPicPr>
            <p:cNvPr id="2" name="Picture 1" descr="A map of a highway&#10;&#10;Description automatically generated">
              <a:extLst>
                <a:ext uri="{FF2B5EF4-FFF2-40B4-BE49-F238E27FC236}">
                  <a16:creationId xmlns:a16="http://schemas.microsoft.com/office/drawing/2014/main" id="{B94469AB-0440-4043-CA9D-135D47E86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6175" y="191701"/>
              <a:ext cx="8152660" cy="566133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E73640-5A51-F72C-EEA4-72DE61784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069816">
              <a:off x="7114612" y="5086395"/>
              <a:ext cx="911310" cy="92385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C730E34-B9B9-D552-BC96-9DE26EA26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93610">
              <a:off x="5991698" y="696686"/>
              <a:ext cx="870767" cy="1060064"/>
            </a:xfrm>
            <a:prstGeom prst="rect">
              <a:avLst/>
            </a:prstGeom>
          </p:spPr>
        </p:pic>
        <p:sp>
          <p:nvSpPr>
            <p:cNvPr id="14" name="Text Box 2">
              <a:extLst>
                <a:ext uri="{FF2B5EF4-FFF2-40B4-BE49-F238E27FC236}">
                  <a16:creationId xmlns:a16="http://schemas.microsoft.com/office/drawing/2014/main" id="{B41A7C45-A924-8348-0FF6-5451EFE5F6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59828" y="4585727"/>
              <a:ext cx="417743" cy="2160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800" b="1">
                  <a:effectLst/>
                  <a:latin typeface="Network Rail Sans" panose="0200000004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 1 </a:t>
              </a:r>
              <a:endParaRPr lang="en-GB" sz="1000" b="1">
                <a:effectLst/>
                <a:latin typeface="Network Rail Sans" panose="0200000004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2">
              <a:extLst>
                <a:ext uri="{FF2B5EF4-FFF2-40B4-BE49-F238E27FC236}">
                  <a16:creationId xmlns:a16="http://schemas.microsoft.com/office/drawing/2014/main" id="{D7A4D891-3AFA-4022-F27E-42FFD8EDD7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4153" y="4015017"/>
              <a:ext cx="515159" cy="2160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800" b="1">
                  <a:effectLst/>
                  <a:latin typeface="Network Rail Sans" panose="0200000004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 2&amp;3 </a:t>
              </a:r>
              <a:endParaRPr lang="en-GB" sz="1000" b="1">
                <a:effectLst/>
                <a:latin typeface="Network Rail Sans" panose="0200000004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 Box 2">
              <a:extLst>
                <a:ext uri="{FF2B5EF4-FFF2-40B4-BE49-F238E27FC236}">
                  <a16:creationId xmlns:a16="http://schemas.microsoft.com/office/drawing/2014/main" id="{835F2F0F-A969-4AC8-E6FF-B56F186063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4153" y="3429000"/>
              <a:ext cx="417743" cy="2160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800" b="1">
                  <a:effectLst/>
                  <a:latin typeface="Network Rail Sans" panose="0200000004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 4 </a:t>
              </a:r>
              <a:endParaRPr lang="en-GB" sz="1000" b="1">
                <a:effectLst/>
                <a:latin typeface="Network Rail Sans" panose="0200000004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82F545A0-BAC1-BC9D-43DD-212543316D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4153" y="2957112"/>
              <a:ext cx="417743" cy="2160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800" b="1">
                  <a:effectLst/>
                  <a:latin typeface="Network Rail Sans" panose="0200000004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 5 </a:t>
              </a:r>
              <a:endParaRPr lang="en-GB" sz="1000" b="1">
                <a:effectLst/>
                <a:latin typeface="Network Rail Sans" panose="0200000004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F303D60A-19E7-74D0-7EFF-A50AFD1512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4714" y="2219859"/>
              <a:ext cx="417743" cy="2160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800" b="1">
                  <a:effectLst/>
                  <a:latin typeface="Network Rail Sans" panose="0200000004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 6 </a:t>
              </a:r>
              <a:endParaRPr lang="en-GB" sz="1000" b="1">
                <a:effectLst/>
                <a:latin typeface="Network Rail Sans" panose="0200000004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8DDE903-DDDF-10B0-10D5-735184903B31}"/>
                </a:ext>
              </a:extLst>
            </p:cNvPr>
            <p:cNvSpPr/>
            <p:nvPr/>
          </p:nvSpPr>
          <p:spPr>
            <a:xfrm>
              <a:off x="8105313" y="852256"/>
              <a:ext cx="3195960" cy="4385569"/>
            </a:xfrm>
            <a:custGeom>
              <a:avLst/>
              <a:gdLst>
                <a:gd name="connsiteX0" fmla="*/ 150920 w 3169328"/>
                <a:gd name="connsiteY0" fmla="*/ 967666 h 4358936"/>
                <a:gd name="connsiteX1" fmla="*/ 0 w 3169328"/>
                <a:gd name="connsiteY1" fmla="*/ 621437 h 4358936"/>
                <a:gd name="connsiteX2" fmla="*/ 1367161 w 3169328"/>
                <a:gd name="connsiteY2" fmla="*/ 0 h 4358936"/>
                <a:gd name="connsiteX3" fmla="*/ 1500326 w 3169328"/>
                <a:gd name="connsiteY3" fmla="*/ 328474 h 4358936"/>
                <a:gd name="connsiteX4" fmla="*/ 1091953 w 3169328"/>
                <a:gd name="connsiteY4" fmla="*/ 461639 h 4358936"/>
                <a:gd name="connsiteX5" fmla="*/ 2379215 w 3169328"/>
                <a:gd name="connsiteY5" fmla="*/ 3178206 h 4358936"/>
                <a:gd name="connsiteX6" fmla="*/ 2663301 w 3169328"/>
                <a:gd name="connsiteY6" fmla="*/ 3178206 h 4358936"/>
                <a:gd name="connsiteX7" fmla="*/ 2636668 w 3169328"/>
                <a:gd name="connsiteY7" fmla="*/ 3346882 h 4358936"/>
                <a:gd name="connsiteX8" fmla="*/ 2441359 w 3169328"/>
                <a:gd name="connsiteY8" fmla="*/ 3293616 h 4358936"/>
                <a:gd name="connsiteX9" fmla="*/ 2760955 w 3169328"/>
                <a:gd name="connsiteY9" fmla="*/ 4030462 h 4358936"/>
                <a:gd name="connsiteX10" fmla="*/ 3169328 w 3169328"/>
                <a:gd name="connsiteY10" fmla="*/ 4039340 h 4358936"/>
                <a:gd name="connsiteX11" fmla="*/ 3151572 w 3169328"/>
                <a:gd name="connsiteY11" fmla="*/ 4305670 h 4358936"/>
                <a:gd name="connsiteX12" fmla="*/ 1811044 w 3169328"/>
                <a:gd name="connsiteY12" fmla="*/ 4358936 h 4358936"/>
                <a:gd name="connsiteX13" fmla="*/ 1811044 w 3169328"/>
                <a:gd name="connsiteY13" fmla="*/ 3959441 h 4358936"/>
                <a:gd name="connsiteX14" fmla="*/ 2530136 w 3169328"/>
                <a:gd name="connsiteY14" fmla="*/ 3968319 h 4358936"/>
                <a:gd name="connsiteX15" fmla="*/ 2246050 w 3169328"/>
                <a:gd name="connsiteY15" fmla="*/ 3320249 h 4358936"/>
                <a:gd name="connsiteX16" fmla="*/ 1589103 w 3169328"/>
                <a:gd name="connsiteY16" fmla="*/ 3329127 h 4358936"/>
                <a:gd name="connsiteX17" fmla="*/ 1580225 w 3169328"/>
                <a:gd name="connsiteY17" fmla="*/ 3151573 h 4358936"/>
                <a:gd name="connsiteX18" fmla="*/ 2121763 w 3169328"/>
                <a:gd name="connsiteY18" fmla="*/ 3133818 h 4358936"/>
                <a:gd name="connsiteX19" fmla="*/ 1624613 w 3169328"/>
                <a:gd name="connsiteY19" fmla="*/ 1988598 h 4358936"/>
                <a:gd name="connsiteX20" fmla="*/ 1020932 w 3169328"/>
                <a:gd name="connsiteY20" fmla="*/ 2325950 h 4358936"/>
                <a:gd name="connsiteX21" fmla="*/ 870011 w 3169328"/>
                <a:gd name="connsiteY21" fmla="*/ 2059620 h 4358936"/>
                <a:gd name="connsiteX22" fmla="*/ 1518081 w 3169328"/>
                <a:gd name="connsiteY22" fmla="*/ 1784412 h 4358936"/>
                <a:gd name="connsiteX23" fmla="*/ 967666 w 3169328"/>
                <a:gd name="connsiteY23" fmla="*/ 648070 h 4358936"/>
                <a:gd name="connsiteX24" fmla="*/ 150920 w 3169328"/>
                <a:gd name="connsiteY24" fmla="*/ 967666 h 4358936"/>
                <a:gd name="connsiteX0" fmla="*/ 150920 w 3195960"/>
                <a:gd name="connsiteY0" fmla="*/ 967666 h 4385569"/>
                <a:gd name="connsiteX1" fmla="*/ 0 w 3195960"/>
                <a:gd name="connsiteY1" fmla="*/ 621437 h 4385569"/>
                <a:gd name="connsiteX2" fmla="*/ 1367161 w 3195960"/>
                <a:gd name="connsiteY2" fmla="*/ 0 h 4385569"/>
                <a:gd name="connsiteX3" fmla="*/ 1500326 w 3195960"/>
                <a:gd name="connsiteY3" fmla="*/ 328474 h 4385569"/>
                <a:gd name="connsiteX4" fmla="*/ 1091953 w 3195960"/>
                <a:gd name="connsiteY4" fmla="*/ 461639 h 4385569"/>
                <a:gd name="connsiteX5" fmla="*/ 2379215 w 3195960"/>
                <a:gd name="connsiteY5" fmla="*/ 3178206 h 4385569"/>
                <a:gd name="connsiteX6" fmla="*/ 2663301 w 3195960"/>
                <a:gd name="connsiteY6" fmla="*/ 3178206 h 4385569"/>
                <a:gd name="connsiteX7" fmla="*/ 2636668 w 3195960"/>
                <a:gd name="connsiteY7" fmla="*/ 3346882 h 4385569"/>
                <a:gd name="connsiteX8" fmla="*/ 2441359 w 3195960"/>
                <a:gd name="connsiteY8" fmla="*/ 3293616 h 4385569"/>
                <a:gd name="connsiteX9" fmla="*/ 2760955 w 3195960"/>
                <a:gd name="connsiteY9" fmla="*/ 4030462 h 4385569"/>
                <a:gd name="connsiteX10" fmla="*/ 3169328 w 3195960"/>
                <a:gd name="connsiteY10" fmla="*/ 4039340 h 4385569"/>
                <a:gd name="connsiteX11" fmla="*/ 3195960 w 3195960"/>
                <a:gd name="connsiteY11" fmla="*/ 4385569 h 4385569"/>
                <a:gd name="connsiteX12" fmla="*/ 1811044 w 3195960"/>
                <a:gd name="connsiteY12" fmla="*/ 4358936 h 4385569"/>
                <a:gd name="connsiteX13" fmla="*/ 1811044 w 3195960"/>
                <a:gd name="connsiteY13" fmla="*/ 3959441 h 4385569"/>
                <a:gd name="connsiteX14" fmla="*/ 2530136 w 3195960"/>
                <a:gd name="connsiteY14" fmla="*/ 3968319 h 4385569"/>
                <a:gd name="connsiteX15" fmla="*/ 2246050 w 3195960"/>
                <a:gd name="connsiteY15" fmla="*/ 3320249 h 4385569"/>
                <a:gd name="connsiteX16" fmla="*/ 1589103 w 3195960"/>
                <a:gd name="connsiteY16" fmla="*/ 3329127 h 4385569"/>
                <a:gd name="connsiteX17" fmla="*/ 1580225 w 3195960"/>
                <a:gd name="connsiteY17" fmla="*/ 3151573 h 4385569"/>
                <a:gd name="connsiteX18" fmla="*/ 2121763 w 3195960"/>
                <a:gd name="connsiteY18" fmla="*/ 3133818 h 4385569"/>
                <a:gd name="connsiteX19" fmla="*/ 1624613 w 3195960"/>
                <a:gd name="connsiteY19" fmla="*/ 1988598 h 4385569"/>
                <a:gd name="connsiteX20" fmla="*/ 1020932 w 3195960"/>
                <a:gd name="connsiteY20" fmla="*/ 2325950 h 4385569"/>
                <a:gd name="connsiteX21" fmla="*/ 870011 w 3195960"/>
                <a:gd name="connsiteY21" fmla="*/ 2059620 h 4385569"/>
                <a:gd name="connsiteX22" fmla="*/ 1518081 w 3195960"/>
                <a:gd name="connsiteY22" fmla="*/ 1784412 h 4385569"/>
                <a:gd name="connsiteX23" fmla="*/ 967666 w 3195960"/>
                <a:gd name="connsiteY23" fmla="*/ 648070 h 4385569"/>
                <a:gd name="connsiteX24" fmla="*/ 150920 w 3195960"/>
                <a:gd name="connsiteY24" fmla="*/ 967666 h 4385569"/>
                <a:gd name="connsiteX0" fmla="*/ 150920 w 3195960"/>
                <a:gd name="connsiteY0" fmla="*/ 967666 h 4385569"/>
                <a:gd name="connsiteX1" fmla="*/ 0 w 3195960"/>
                <a:gd name="connsiteY1" fmla="*/ 621437 h 4385569"/>
                <a:gd name="connsiteX2" fmla="*/ 1367161 w 3195960"/>
                <a:gd name="connsiteY2" fmla="*/ 0 h 4385569"/>
                <a:gd name="connsiteX3" fmla="*/ 1500326 w 3195960"/>
                <a:gd name="connsiteY3" fmla="*/ 328474 h 4385569"/>
                <a:gd name="connsiteX4" fmla="*/ 1091953 w 3195960"/>
                <a:gd name="connsiteY4" fmla="*/ 461639 h 4385569"/>
                <a:gd name="connsiteX5" fmla="*/ 2379215 w 3195960"/>
                <a:gd name="connsiteY5" fmla="*/ 3178206 h 4385569"/>
                <a:gd name="connsiteX6" fmla="*/ 2663301 w 3195960"/>
                <a:gd name="connsiteY6" fmla="*/ 3178206 h 4385569"/>
                <a:gd name="connsiteX7" fmla="*/ 2636668 w 3195960"/>
                <a:gd name="connsiteY7" fmla="*/ 3346882 h 4385569"/>
                <a:gd name="connsiteX8" fmla="*/ 2485747 w 3195960"/>
                <a:gd name="connsiteY8" fmla="*/ 3338004 h 4385569"/>
                <a:gd name="connsiteX9" fmla="*/ 2760955 w 3195960"/>
                <a:gd name="connsiteY9" fmla="*/ 4030462 h 4385569"/>
                <a:gd name="connsiteX10" fmla="*/ 3169328 w 3195960"/>
                <a:gd name="connsiteY10" fmla="*/ 4039340 h 4385569"/>
                <a:gd name="connsiteX11" fmla="*/ 3195960 w 3195960"/>
                <a:gd name="connsiteY11" fmla="*/ 4385569 h 4385569"/>
                <a:gd name="connsiteX12" fmla="*/ 1811044 w 3195960"/>
                <a:gd name="connsiteY12" fmla="*/ 4358936 h 4385569"/>
                <a:gd name="connsiteX13" fmla="*/ 1811044 w 3195960"/>
                <a:gd name="connsiteY13" fmla="*/ 3959441 h 4385569"/>
                <a:gd name="connsiteX14" fmla="*/ 2530136 w 3195960"/>
                <a:gd name="connsiteY14" fmla="*/ 3968319 h 4385569"/>
                <a:gd name="connsiteX15" fmla="*/ 2246050 w 3195960"/>
                <a:gd name="connsiteY15" fmla="*/ 3320249 h 4385569"/>
                <a:gd name="connsiteX16" fmla="*/ 1589103 w 3195960"/>
                <a:gd name="connsiteY16" fmla="*/ 3329127 h 4385569"/>
                <a:gd name="connsiteX17" fmla="*/ 1580225 w 3195960"/>
                <a:gd name="connsiteY17" fmla="*/ 3151573 h 4385569"/>
                <a:gd name="connsiteX18" fmla="*/ 2121763 w 3195960"/>
                <a:gd name="connsiteY18" fmla="*/ 3133818 h 4385569"/>
                <a:gd name="connsiteX19" fmla="*/ 1624613 w 3195960"/>
                <a:gd name="connsiteY19" fmla="*/ 1988598 h 4385569"/>
                <a:gd name="connsiteX20" fmla="*/ 1020932 w 3195960"/>
                <a:gd name="connsiteY20" fmla="*/ 2325950 h 4385569"/>
                <a:gd name="connsiteX21" fmla="*/ 870011 w 3195960"/>
                <a:gd name="connsiteY21" fmla="*/ 2059620 h 4385569"/>
                <a:gd name="connsiteX22" fmla="*/ 1518081 w 3195960"/>
                <a:gd name="connsiteY22" fmla="*/ 1784412 h 4385569"/>
                <a:gd name="connsiteX23" fmla="*/ 967666 w 3195960"/>
                <a:gd name="connsiteY23" fmla="*/ 648070 h 4385569"/>
                <a:gd name="connsiteX24" fmla="*/ 150920 w 3195960"/>
                <a:gd name="connsiteY24" fmla="*/ 967666 h 438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195960" h="4385569">
                  <a:moveTo>
                    <a:pt x="150920" y="967666"/>
                  </a:moveTo>
                  <a:lnTo>
                    <a:pt x="0" y="621437"/>
                  </a:lnTo>
                  <a:lnTo>
                    <a:pt x="1367161" y="0"/>
                  </a:lnTo>
                  <a:lnTo>
                    <a:pt x="1500326" y="328474"/>
                  </a:lnTo>
                  <a:lnTo>
                    <a:pt x="1091953" y="461639"/>
                  </a:lnTo>
                  <a:lnTo>
                    <a:pt x="2379215" y="3178206"/>
                  </a:lnTo>
                  <a:lnTo>
                    <a:pt x="2663301" y="3178206"/>
                  </a:lnTo>
                  <a:lnTo>
                    <a:pt x="2636668" y="3346882"/>
                  </a:lnTo>
                  <a:lnTo>
                    <a:pt x="2485747" y="3338004"/>
                  </a:lnTo>
                  <a:lnTo>
                    <a:pt x="2760955" y="4030462"/>
                  </a:lnTo>
                  <a:lnTo>
                    <a:pt x="3169328" y="4039340"/>
                  </a:lnTo>
                  <a:lnTo>
                    <a:pt x="3195960" y="4385569"/>
                  </a:lnTo>
                  <a:lnTo>
                    <a:pt x="1811044" y="4358936"/>
                  </a:lnTo>
                  <a:lnTo>
                    <a:pt x="1811044" y="3959441"/>
                  </a:lnTo>
                  <a:lnTo>
                    <a:pt x="2530136" y="3968319"/>
                  </a:lnTo>
                  <a:lnTo>
                    <a:pt x="2246050" y="3320249"/>
                  </a:lnTo>
                  <a:lnTo>
                    <a:pt x="1589103" y="3329127"/>
                  </a:lnTo>
                  <a:lnTo>
                    <a:pt x="1580225" y="3151573"/>
                  </a:lnTo>
                  <a:lnTo>
                    <a:pt x="2121763" y="3133818"/>
                  </a:lnTo>
                  <a:lnTo>
                    <a:pt x="1624613" y="1988598"/>
                  </a:lnTo>
                  <a:lnTo>
                    <a:pt x="1020932" y="2325950"/>
                  </a:lnTo>
                  <a:lnTo>
                    <a:pt x="870011" y="2059620"/>
                  </a:lnTo>
                  <a:lnTo>
                    <a:pt x="1518081" y="1784412"/>
                  </a:lnTo>
                  <a:lnTo>
                    <a:pt x="967666" y="648070"/>
                  </a:lnTo>
                  <a:lnTo>
                    <a:pt x="150920" y="967666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E76950E-D3B3-79B4-7FF0-ACEC3219A160}"/>
              </a:ext>
            </a:extLst>
          </p:cNvPr>
          <p:cNvSpPr/>
          <p:nvPr/>
        </p:nvSpPr>
        <p:spPr>
          <a:xfrm>
            <a:off x="10093911" y="1349406"/>
            <a:ext cx="1961965" cy="1819922"/>
          </a:xfrm>
          <a:custGeom>
            <a:avLst/>
            <a:gdLst>
              <a:gd name="connsiteX0" fmla="*/ 1961965 w 1961965"/>
              <a:gd name="connsiteY0" fmla="*/ 0 h 1819922"/>
              <a:gd name="connsiteX1" fmla="*/ 0 w 1961965"/>
              <a:gd name="connsiteY1" fmla="*/ 994299 h 1819922"/>
              <a:gd name="connsiteX2" fmla="*/ 337351 w 1961965"/>
              <a:gd name="connsiteY2" fmla="*/ 1819922 h 1819922"/>
              <a:gd name="connsiteX3" fmla="*/ 1961965 w 1961965"/>
              <a:gd name="connsiteY3" fmla="*/ 1669002 h 1819922"/>
              <a:gd name="connsiteX4" fmla="*/ 1961965 w 1961965"/>
              <a:gd name="connsiteY4" fmla="*/ 0 h 181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965" h="1819922">
                <a:moveTo>
                  <a:pt x="1961965" y="0"/>
                </a:moveTo>
                <a:lnTo>
                  <a:pt x="0" y="994299"/>
                </a:lnTo>
                <a:lnTo>
                  <a:pt x="337351" y="1819922"/>
                </a:lnTo>
                <a:lnTo>
                  <a:pt x="1961965" y="1669002"/>
                </a:lnTo>
                <a:lnTo>
                  <a:pt x="1961965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latin typeface="Network Rail Sans" panose="02000000040000020004" pitchFamily="2" charset="0"/>
            </a:endParaRPr>
          </a:p>
          <a:p>
            <a:pPr algn="ctr"/>
            <a:endParaRPr lang="en-GB" sz="1050">
              <a:latin typeface="Network Rail Sans" panose="02000000040000020004" pitchFamily="2" charset="0"/>
            </a:endParaRPr>
          </a:p>
          <a:p>
            <a:pPr algn="ctr"/>
            <a:endParaRPr lang="en-GB" sz="1050">
              <a:latin typeface="Network Rail Sans" panose="02000000040000020004" pitchFamily="2" charset="0"/>
            </a:endParaRPr>
          </a:p>
          <a:p>
            <a:pPr algn="ctr"/>
            <a:endParaRPr lang="en-GB" sz="1050">
              <a:latin typeface="Network Rail Sans" panose="02000000040000020004" pitchFamily="2" charset="0"/>
            </a:endParaRPr>
          </a:p>
          <a:p>
            <a:pPr algn="ctr"/>
            <a:r>
              <a:rPr lang="en-GB" sz="1050" b="1">
                <a:latin typeface="Network Rail Sans" panose="02000000040000020004" pitchFamily="2" charset="0"/>
              </a:rPr>
              <a:t>Main Site Compound</a:t>
            </a:r>
          </a:p>
          <a:p>
            <a:pPr algn="ctr"/>
            <a:r>
              <a:rPr lang="en-GB" sz="1050">
                <a:latin typeface="Network Rail Sans" panose="02000000040000020004" pitchFamily="2" charset="0"/>
              </a:rPr>
              <a:t>(under construction)</a:t>
            </a: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30772AD8-12C9-84C0-7142-7AADF6DC5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3056" y="2259367"/>
            <a:ext cx="761898" cy="460882"/>
          </a:xfrm>
          <a:prstGeom prst="rect">
            <a:avLst/>
          </a:prstGeom>
          <a:solidFill>
            <a:srgbClr val="FF818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000" b="1">
                <a:latin typeface="Network Rail Sans" panose="02000000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New AfA Structure</a:t>
            </a:r>
            <a:r>
              <a:rPr lang="en-GB" sz="1000" b="1">
                <a:effectLst/>
                <a:latin typeface="Network Rail Sans" panose="02000000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100" b="1">
              <a:effectLst/>
              <a:latin typeface="Network Rail Sans" panose="02000000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6F6ADE83-7C14-2446-64E1-78680B259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5820" y="573252"/>
            <a:ext cx="1003176" cy="351176"/>
          </a:xfrm>
          <a:prstGeom prst="rect">
            <a:avLst/>
          </a:prstGeom>
          <a:solidFill>
            <a:srgbClr val="FF818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b="1">
                <a:latin typeface="Network Rail Sans" panose="02000000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New Fernbrook Rd Station Entrance</a:t>
            </a:r>
            <a:endParaRPr lang="en-GB" sz="1000" b="1">
              <a:effectLst/>
              <a:latin typeface="Network Rail Sans" panose="02000000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ED25DFB3-FD7C-03DD-1C25-D9535AFE8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791" y="5333006"/>
            <a:ext cx="1003176" cy="351176"/>
          </a:xfrm>
          <a:prstGeom prst="rect">
            <a:avLst/>
          </a:prstGeom>
          <a:solidFill>
            <a:srgbClr val="FF818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b="1">
                <a:latin typeface="Network Rail Sans" panose="02000000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New Fernbrook Rd Station Entrance</a:t>
            </a:r>
            <a:endParaRPr lang="en-GB" sz="1000" b="1">
              <a:effectLst/>
              <a:latin typeface="Network Rail Sans" panose="02000000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9CD9955B-39A6-C932-99E2-939DA3DC4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175" y="2517710"/>
            <a:ext cx="940806" cy="355318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Network Rail Sans" panose="02000000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Existing Subway Entrance</a:t>
            </a:r>
            <a:endParaRPr lang="en-GB" sz="1000" b="1" dirty="0">
              <a:effectLst/>
              <a:latin typeface="Network Rail Sans" panose="02000000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E9DBE2DB-A85C-29D3-867D-1577CE2D5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548" y="4881594"/>
            <a:ext cx="940806" cy="355318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b="1">
                <a:effectLst/>
                <a:latin typeface="Network Rail Sans" panose="02000000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Existing Subway Entrance</a:t>
            </a:r>
            <a:endParaRPr lang="en-GB" sz="1000" b="1">
              <a:effectLst/>
              <a:latin typeface="Network Rail Sans" panose="02000000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777A2F-9B91-5913-3946-9A51B57A80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7458" y="1011718"/>
            <a:ext cx="3451803" cy="4989587"/>
          </a:xfrm>
        </p:spPr>
        <p:txBody>
          <a:bodyPr>
            <a:noAutofit/>
          </a:bodyPr>
          <a:lstStyle/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footbridge spanning over all 6 lines totalling 95m in length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new lifts &amp; staircases servicing all platforms 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entrance at Springbank Rd &amp; Fernbrook Rd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link passageway connecting platforms 4&amp;5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Widening of PL1 and PL6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350m of </a:t>
            </a:r>
            <a:r>
              <a:rPr lang="en-GB" sz="1200" dirty="0" err="1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Gikkon</a:t>
            </a: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sheet piled retaining wall on embankment.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Civil works (embankment retention, RC works, drainage)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UKPN 650A Substation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M&amp;E works (lighting, power)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SISS works (CCTV, PA, CIS, TVM, Oyster Readers)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Landscaping and fencing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Nature Reserve reinstatement and replanting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3F704-5782-D551-9AD5-EC3FA05F0F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165" y="52479"/>
            <a:ext cx="6119878" cy="671849"/>
          </a:xfrm>
          <a:solidFill>
            <a:schemeClr val="bg1"/>
          </a:solidFill>
        </p:spPr>
        <p:txBody>
          <a:bodyPr/>
          <a:lstStyle/>
          <a:p>
            <a:r>
              <a:rPr lang="en-GB" sz="3200" b="1" dirty="0">
                <a:effectLst/>
                <a:latin typeface="Network Rail Sans" panose="0200000004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Hither Green AfA - </a:t>
            </a:r>
            <a:r>
              <a:rPr lang="en-GB" dirty="0"/>
              <a:t>Scope</a:t>
            </a:r>
          </a:p>
        </p:txBody>
      </p:sp>
    </p:spTree>
    <p:extLst>
      <p:ext uri="{BB962C8B-B14F-4D97-AF65-F5344CB8AC3E}">
        <p14:creationId xmlns:p14="http://schemas.microsoft.com/office/powerpoint/2010/main" val="2491550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4C4927-CFC6-F9DD-3A7C-D9BDDF5D6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6700"/>
            <a:ext cx="11457013" cy="545204"/>
          </a:xfrm>
        </p:spPr>
        <p:txBody>
          <a:bodyPr/>
          <a:lstStyle/>
          <a:p>
            <a:r>
              <a:rPr lang="en-GB" dirty="0"/>
              <a:t>November 2024_Site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92173-E686-C898-4AEC-92661631D9A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65D12E-192B-CB71-8D66-A8058AAD9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300" y="631958"/>
            <a:ext cx="5288704" cy="43151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02617A-F913-7D9F-DB47-05D751574B2C}"/>
              </a:ext>
            </a:extLst>
          </p:cNvPr>
          <p:cNvSpPr txBox="1"/>
          <p:nvPr/>
        </p:nvSpPr>
        <p:spPr>
          <a:xfrm>
            <a:off x="3715153" y="4957192"/>
            <a:ext cx="45300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Traffic Management lifted and footway/ parking bays back open for public use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9D87C-3D76-915C-02F4-8B03BDBCA3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48" y="621904"/>
            <a:ext cx="3006550" cy="21134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C57828-271E-335B-2C67-41872883267C}"/>
              </a:ext>
            </a:extLst>
          </p:cNvPr>
          <p:cNvSpPr txBox="1"/>
          <p:nvPr/>
        </p:nvSpPr>
        <p:spPr>
          <a:xfrm>
            <a:off x="85969" y="2775760"/>
            <a:ext cx="29183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Traffic Management Set up on Springbank Road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D3C006-3BC9-71C5-D9E4-79F60820D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1309" y="457804"/>
            <a:ext cx="3400780" cy="51301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9438CD-E340-9354-B2FD-28337D08814B}"/>
              </a:ext>
            </a:extLst>
          </p:cNvPr>
          <p:cNvSpPr txBox="1"/>
          <p:nvPr/>
        </p:nvSpPr>
        <p:spPr>
          <a:xfrm>
            <a:off x="9292047" y="5587936"/>
            <a:ext cx="27257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Vegetation clearance complete at Springbank Road embankment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77EBCF7-6A54-7643-9B3D-D6E720738E2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48" y="3429001"/>
            <a:ext cx="3010899" cy="23025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8A3625-86FA-042D-A9E5-F145FD63821F}"/>
              </a:ext>
            </a:extLst>
          </p:cNvPr>
          <p:cNvSpPr txBox="1"/>
          <p:nvPr/>
        </p:nvSpPr>
        <p:spPr>
          <a:xfrm>
            <a:off x="0" y="5771960"/>
            <a:ext cx="31699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Vegetation Clearance within the nature reserve </a:t>
            </a:r>
          </a:p>
        </p:txBody>
      </p:sp>
    </p:spTree>
    <p:extLst>
      <p:ext uri="{BB962C8B-B14F-4D97-AF65-F5344CB8AC3E}">
        <p14:creationId xmlns:p14="http://schemas.microsoft.com/office/powerpoint/2010/main" val="1620375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F8B282-03E1-BECD-9855-A431BE83D8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64" y="0"/>
            <a:ext cx="5396807" cy="537029"/>
          </a:xfrm>
        </p:spPr>
        <p:txBody>
          <a:bodyPr>
            <a:normAutofit/>
          </a:bodyPr>
          <a:lstStyle/>
          <a:p>
            <a:r>
              <a:rPr lang="en-GB" dirty="0"/>
              <a:t>December 2024_Site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207EA-3ADF-99B1-F164-FA46FA4E4E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52B09D-1FE3-5932-A32A-6D65113D9E3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3" y="521650"/>
            <a:ext cx="2165216" cy="28874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DBBCE3-89ED-E26C-621E-8B849B789F16}"/>
              </a:ext>
            </a:extLst>
          </p:cNvPr>
          <p:cNvSpPr txBox="1"/>
          <p:nvPr/>
        </p:nvSpPr>
        <p:spPr>
          <a:xfrm>
            <a:off x="212190" y="3372263"/>
            <a:ext cx="20503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Constructing the access ramp in the nature reserve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7D183C-AF86-FF8C-E9D0-A5B72D752A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177" y="1"/>
            <a:ext cx="2661980" cy="3429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072966-E471-42C7-A7F1-A1C7B60D9310}"/>
              </a:ext>
            </a:extLst>
          </p:cNvPr>
          <p:cNvSpPr txBox="1"/>
          <p:nvPr/>
        </p:nvSpPr>
        <p:spPr>
          <a:xfrm>
            <a:off x="9616296" y="3413689"/>
            <a:ext cx="241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Hoarding &amp; debris netting erected on Platform 1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92D599-66BC-DFCE-EF45-1100696EBD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3" y="3920947"/>
            <a:ext cx="2673928" cy="18789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9F260A-CCF6-06F0-35A2-4C61C1CD39B2}"/>
              </a:ext>
            </a:extLst>
          </p:cNvPr>
          <p:cNvSpPr txBox="1"/>
          <p:nvPr/>
        </p:nvSpPr>
        <p:spPr>
          <a:xfrm>
            <a:off x="123045" y="5799926"/>
            <a:ext cx="2380342" cy="246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Cables raised in the depot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DEB144-E714-EDC7-FE4D-20882D5045C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9828" y="482027"/>
            <a:ext cx="2255348" cy="29076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70C7DC6-559B-A388-0D75-D2199BB099CC}"/>
              </a:ext>
            </a:extLst>
          </p:cNvPr>
          <p:cNvSpPr txBox="1"/>
          <p:nvPr/>
        </p:nvSpPr>
        <p:spPr>
          <a:xfrm>
            <a:off x="3400071" y="3389699"/>
            <a:ext cx="20396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Constructing the access ramp in the nature reserve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49DAA36-62C3-458D-5E98-27CF8C19364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124" y="3920946"/>
            <a:ext cx="2852588" cy="18026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9BC479F-A1A7-C819-36BB-CB1BD404E0E2}"/>
              </a:ext>
            </a:extLst>
          </p:cNvPr>
          <p:cNvSpPr txBox="1"/>
          <p:nvPr/>
        </p:nvSpPr>
        <p:spPr>
          <a:xfrm>
            <a:off x="9517870" y="5723608"/>
            <a:ext cx="25109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Fernbrook Road Vegetation Clearance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2848195-88A4-216F-80D2-B1CB035D0E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920" y="3944051"/>
            <a:ext cx="3003838" cy="18558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40087F0-0E3C-3926-8F76-18E231E976F4}"/>
              </a:ext>
            </a:extLst>
          </p:cNvPr>
          <p:cNvSpPr txBox="1"/>
          <p:nvPr/>
        </p:nvSpPr>
        <p:spPr>
          <a:xfrm>
            <a:off x="6232703" y="5810769"/>
            <a:ext cx="27082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Fernbrook Road Vegetation Clearance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1AE2C3B-5E34-A643-6256-33D71D77FC5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926" y="1"/>
            <a:ext cx="2597996" cy="3429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D877C2A-C29F-10CD-2AE7-62C90BEAE379}"/>
              </a:ext>
            </a:extLst>
          </p:cNvPr>
          <p:cNvSpPr txBox="1"/>
          <p:nvPr/>
        </p:nvSpPr>
        <p:spPr>
          <a:xfrm>
            <a:off x="6648537" y="3412215"/>
            <a:ext cx="241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Constructing the access ramp in the nature reserve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D843E4D-E5F2-E4BA-D1CD-0C4148B690A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451" y="3920946"/>
            <a:ext cx="2822103" cy="185391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6788479-A430-4274-01E8-03CCAC862E5B}"/>
              </a:ext>
            </a:extLst>
          </p:cNvPr>
          <p:cNvSpPr txBox="1"/>
          <p:nvPr/>
        </p:nvSpPr>
        <p:spPr>
          <a:xfrm>
            <a:off x="3030857" y="5800057"/>
            <a:ext cx="31761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Site secured during the Christmas break </a:t>
            </a:r>
          </a:p>
        </p:txBody>
      </p:sp>
    </p:spTree>
    <p:extLst>
      <p:ext uri="{BB962C8B-B14F-4D97-AF65-F5344CB8AC3E}">
        <p14:creationId xmlns:p14="http://schemas.microsoft.com/office/powerpoint/2010/main" val="344162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DA9D8C-A000-8788-E5C1-1314E1431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64" y="52595"/>
            <a:ext cx="8346837" cy="46991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January 2025_Site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90A49-6226-ADB2-11EC-525AB43B0E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7ADAB8-E5DC-537E-F37D-039C30C865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740" y="4158051"/>
            <a:ext cx="3012036" cy="1611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9F00-AC0D-0255-C49B-E1FD5AFC02A3}"/>
              </a:ext>
            </a:extLst>
          </p:cNvPr>
          <p:cNvSpPr txBox="1"/>
          <p:nvPr/>
        </p:nvSpPr>
        <p:spPr>
          <a:xfrm>
            <a:off x="9420181" y="5810598"/>
            <a:ext cx="221088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Posters installed around the station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A3D4F4-9B83-CAB5-950B-C4715B46EA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2514"/>
            <a:ext cx="1921606" cy="21881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C4B3E9-7931-D35F-289C-09764FDEA9AC}"/>
              </a:ext>
            </a:extLst>
          </p:cNvPr>
          <p:cNvSpPr txBox="1"/>
          <p:nvPr/>
        </p:nvSpPr>
        <p:spPr>
          <a:xfrm>
            <a:off x="-104838" y="2688202"/>
            <a:ext cx="18315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Access ramp and site compound construction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32279B-776C-C46A-D55F-D40C07F10B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460" y="551062"/>
            <a:ext cx="2034008" cy="21596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9D52E6-CA05-F529-B57A-18C62A9361B3}"/>
              </a:ext>
            </a:extLst>
          </p:cNvPr>
          <p:cNvSpPr txBox="1"/>
          <p:nvPr/>
        </p:nvSpPr>
        <p:spPr>
          <a:xfrm>
            <a:off x="1921606" y="2747763"/>
            <a:ext cx="18493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S&amp;T Cable slewed into split ducting </a:t>
            </a:r>
          </a:p>
        </p:txBody>
      </p:sp>
      <p:pic>
        <p:nvPicPr>
          <p:cNvPr id="26" name="Picture 25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D2DE10C2-0CEE-2A13-0A9A-E526D1A131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6468517" y="52595"/>
            <a:ext cx="2263459" cy="1608934"/>
          </a:xfrm>
          <a:prstGeom prst="rect">
            <a:avLst/>
          </a:prstGeom>
        </p:spPr>
      </p:pic>
      <p:pic>
        <p:nvPicPr>
          <p:cNvPr id="28" name="Picture 27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57139BED-D53E-489A-D360-8A6D83DD84C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78032" y="412249"/>
            <a:ext cx="2263461" cy="1830963"/>
          </a:xfrm>
          <a:prstGeom prst="rect">
            <a:avLst/>
          </a:prstGeom>
        </p:spPr>
      </p:pic>
      <p:pic>
        <p:nvPicPr>
          <p:cNvPr id="30" name="Picture 29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A540B728-2577-5E6F-7F31-155544C9A1C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86163" y="2298737"/>
            <a:ext cx="2263461" cy="175873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5B71847-15EE-79E4-DF04-DFE87195AFBA}"/>
              </a:ext>
            </a:extLst>
          </p:cNvPr>
          <p:cNvSpPr txBox="1"/>
          <p:nvPr/>
        </p:nvSpPr>
        <p:spPr>
          <a:xfrm>
            <a:off x="6577412" y="2030456"/>
            <a:ext cx="23041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Community engagement session</a:t>
            </a:r>
          </a:p>
        </p:txBody>
      </p:sp>
      <p:pic>
        <p:nvPicPr>
          <p:cNvPr id="1026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E348225-B187-A464-17F4-8FC9CEA2A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8320" y="2688202"/>
            <a:ext cx="2263460" cy="181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B61343E9-F772-D247-6407-8BEF2E41E76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4" y="3276902"/>
            <a:ext cx="1895682" cy="2390764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16AC90C2-C538-4A3C-C9CA-199B5E782816}"/>
              </a:ext>
            </a:extLst>
          </p:cNvPr>
          <p:cNvSpPr txBox="1"/>
          <p:nvPr/>
        </p:nvSpPr>
        <p:spPr>
          <a:xfrm>
            <a:off x="25924" y="5668229"/>
            <a:ext cx="19887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Installing CBGM in the site compound </a:t>
            </a: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B3673657-3FBF-C67F-AE79-478D07A90F2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056" y="4110912"/>
            <a:ext cx="2263462" cy="1697597"/>
          </a:xfrm>
          <a:prstGeom prst="rect">
            <a:avLst/>
          </a:prstGeom>
        </p:spPr>
      </p:pic>
      <p:sp>
        <p:nvSpPr>
          <p:cNvPr id="1032" name="TextBox 1031">
            <a:extLst>
              <a:ext uri="{FF2B5EF4-FFF2-40B4-BE49-F238E27FC236}">
                <a16:creationId xmlns:a16="http://schemas.microsoft.com/office/drawing/2014/main" id="{8A4D899C-55C1-849F-F1B7-8E03C01D4C52}"/>
              </a:ext>
            </a:extLst>
          </p:cNvPr>
          <p:cNvSpPr txBox="1"/>
          <p:nvPr/>
        </p:nvSpPr>
        <p:spPr>
          <a:xfrm>
            <a:off x="6441493" y="5128347"/>
            <a:ext cx="2263462" cy="400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Shuttering installed for the concrete footings for the cabins </a:t>
            </a:r>
          </a:p>
        </p:txBody>
      </p:sp>
      <p:pic>
        <p:nvPicPr>
          <p:cNvPr id="1034" name="Picture 1033">
            <a:extLst>
              <a:ext uri="{FF2B5EF4-FFF2-40B4-BE49-F238E27FC236}">
                <a16:creationId xmlns:a16="http://schemas.microsoft.com/office/drawing/2014/main" id="{D79420FB-C79B-B211-2084-1F23BA82725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022" y="3276903"/>
            <a:ext cx="1908264" cy="2390764"/>
          </a:xfrm>
          <a:prstGeom prst="rect">
            <a:avLst/>
          </a:prstGeom>
        </p:spPr>
      </p:pic>
      <p:sp>
        <p:nvSpPr>
          <p:cNvPr id="1036" name="TextBox 1035">
            <a:extLst>
              <a:ext uri="{FF2B5EF4-FFF2-40B4-BE49-F238E27FC236}">
                <a16:creationId xmlns:a16="http://schemas.microsoft.com/office/drawing/2014/main" id="{E2FE1BF3-E1B7-9417-C5E5-0D151DDEAD67}"/>
              </a:ext>
            </a:extLst>
          </p:cNvPr>
          <p:cNvSpPr txBox="1"/>
          <p:nvPr/>
        </p:nvSpPr>
        <p:spPr>
          <a:xfrm>
            <a:off x="2082909" y="5667666"/>
            <a:ext cx="18677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Installing scaffolding to the subway </a:t>
            </a:r>
          </a:p>
        </p:txBody>
      </p: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359D6AE3-3D7D-C9A8-EC4E-6BB5A1E0A21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738" y="52596"/>
            <a:ext cx="3097747" cy="1818642"/>
          </a:xfrm>
          <a:prstGeom prst="rect">
            <a:avLst/>
          </a:prstGeom>
        </p:spPr>
      </p:pic>
      <p:sp>
        <p:nvSpPr>
          <p:cNvPr id="1040" name="TextBox 1039">
            <a:extLst>
              <a:ext uri="{FF2B5EF4-FFF2-40B4-BE49-F238E27FC236}">
                <a16:creationId xmlns:a16="http://schemas.microsoft.com/office/drawing/2014/main" id="{537302AE-0E4C-5390-791E-FB80E141FA54}"/>
              </a:ext>
            </a:extLst>
          </p:cNvPr>
          <p:cNvSpPr txBox="1"/>
          <p:nvPr/>
        </p:nvSpPr>
        <p:spPr>
          <a:xfrm>
            <a:off x="9480729" y="1827736"/>
            <a:ext cx="22634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Posters installed around the station</a:t>
            </a:r>
          </a:p>
        </p:txBody>
      </p:sp>
      <p:pic>
        <p:nvPicPr>
          <p:cNvPr id="1041" name="Picture 1040">
            <a:extLst>
              <a:ext uri="{FF2B5EF4-FFF2-40B4-BE49-F238E27FC236}">
                <a16:creationId xmlns:a16="http://schemas.microsoft.com/office/drawing/2014/main" id="{9B48C128-056A-392D-1805-6B93514EEC3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739" y="2241585"/>
            <a:ext cx="3137574" cy="1546119"/>
          </a:xfrm>
          <a:prstGeom prst="rect">
            <a:avLst/>
          </a:prstGeom>
        </p:spPr>
      </p:pic>
      <p:sp>
        <p:nvSpPr>
          <p:cNvPr id="1042" name="TextBox 1041">
            <a:extLst>
              <a:ext uri="{FF2B5EF4-FFF2-40B4-BE49-F238E27FC236}">
                <a16:creationId xmlns:a16="http://schemas.microsoft.com/office/drawing/2014/main" id="{EF16CE24-D150-C0D0-C3FC-E385577AC117}"/>
              </a:ext>
            </a:extLst>
          </p:cNvPr>
          <p:cNvSpPr txBox="1"/>
          <p:nvPr/>
        </p:nvSpPr>
        <p:spPr>
          <a:xfrm>
            <a:off x="9447923" y="3809294"/>
            <a:ext cx="24574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Posters installed around the station </a:t>
            </a:r>
          </a:p>
        </p:txBody>
      </p:sp>
      <p:pic>
        <p:nvPicPr>
          <p:cNvPr id="13" name="Picture 12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9C216509-5988-938F-6828-F34F607B4EC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 radius="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4413250" y="2971892"/>
            <a:ext cx="1480344" cy="305009"/>
          </a:xfrm>
          <a:prstGeom prst="rect">
            <a:avLst/>
          </a:prstGeom>
        </p:spPr>
      </p:pic>
      <p:pic>
        <p:nvPicPr>
          <p:cNvPr id="15" name="Picture 14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6C22E037-DE86-D7CE-E920-498038EF9F8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Blur radius="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75"/>
          <a:stretch>
            <a:fillRect/>
          </a:stretch>
        </p:blipFill>
        <p:spPr>
          <a:xfrm rot="10800000">
            <a:off x="4279321" y="947736"/>
            <a:ext cx="2170302" cy="390526"/>
          </a:xfrm>
          <a:prstGeom prst="rect">
            <a:avLst/>
          </a:prstGeom>
        </p:spPr>
      </p:pic>
      <p:pic>
        <p:nvPicPr>
          <p:cNvPr id="17" name="Picture 16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49906C53-E322-837C-0BF1-7333B37DC2F5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Blur radius="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7155655" y="330993"/>
            <a:ext cx="1576320" cy="31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65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4C4927-CFC6-F9DD-3A7C-D9BDDF5D6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64" y="0"/>
            <a:ext cx="11457013" cy="545204"/>
          </a:xfrm>
        </p:spPr>
        <p:txBody>
          <a:bodyPr/>
          <a:lstStyle/>
          <a:p>
            <a:r>
              <a:rPr lang="en-GB" dirty="0"/>
              <a:t>January 2025_Site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92173-E686-C898-4AEC-92661631D9A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DFE020-3A79-DD62-AF71-6586FB5E581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4" y="545204"/>
            <a:ext cx="2705139" cy="2467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95F7D6-2C03-2977-12BC-80BC5677E748}"/>
              </a:ext>
            </a:extLst>
          </p:cNvPr>
          <p:cNvSpPr txBox="1"/>
          <p:nvPr/>
        </p:nvSpPr>
        <p:spPr>
          <a:xfrm>
            <a:off x="-3990" y="3075432"/>
            <a:ext cx="28819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Installing HV containment to the station wall above the subway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C134C0-8077-4184-6F63-A9D4E5FBB0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965" y="0"/>
            <a:ext cx="3116035" cy="19853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4807FC-A7CC-9CB8-0F1A-8C0BC3C8F85D}"/>
              </a:ext>
            </a:extLst>
          </p:cNvPr>
          <p:cNvSpPr txBox="1"/>
          <p:nvPr/>
        </p:nvSpPr>
        <p:spPr>
          <a:xfrm>
            <a:off x="9195139" y="1995451"/>
            <a:ext cx="31160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Asphalt installed in the site compound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CB965A-B587-381D-4D0D-14FD47CB9F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5401" y="2287115"/>
            <a:ext cx="3116035" cy="19048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89338A-032A-132A-05D1-35CD52AFA12E}"/>
              </a:ext>
            </a:extLst>
          </p:cNvPr>
          <p:cNvSpPr txBox="1"/>
          <p:nvPr/>
        </p:nvSpPr>
        <p:spPr>
          <a:xfrm>
            <a:off x="9195139" y="4221031"/>
            <a:ext cx="26778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Concrete footing for the site cabins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DFD354-9F0C-712C-CB32-6DD7B62C493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275" y="57387"/>
            <a:ext cx="3325550" cy="1938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FB9FCF-3E94-98A3-C81C-289AB88B27DB}"/>
              </a:ext>
            </a:extLst>
          </p:cNvPr>
          <p:cNvSpPr txBox="1"/>
          <p:nvPr/>
        </p:nvSpPr>
        <p:spPr>
          <a:xfrm>
            <a:off x="5583141" y="1978347"/>
            <a:ext cx="32536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Starting the embankment regrade at Springbank Road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A88137-7677-F55B-AAA7-A0D0211F164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366" y="2329943"/>
            <a:ext cx="3238459" cy="189108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CC8E8A-1E76-477B-1119-D78D1B029D0E}"/>
              </a:ext>
            </a:extLst>
          </p:cNvPr>
          <p:cNvSpPr txBox="1"/>
          <p:nvPr/>
        </p:nvSpPr>
        <p:spPr>
          <a:xfrm>
            <a:off x="6096000" y="4239818"/>
            <a:ext cx="2411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Installing high level containment on the station wall above the subway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1A42830-7F61-DD8A-6739-C4D8A289246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002" y="545203"/>
            <a:ext cx="2527227" cy="246796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8F43087-8413-6E48-836D-68188E63A31F}"/>
              </a:ext>
            </a:extLst>
          </p:cNvPr>
          <p:cNvSpPr txBox="1"/>
          <p:nvPr/>
        </p:nvSpPr>
        <p:spPr>
          <a:xfrm>
            <a:off x="2944279" y="3013164"/>
            <a:ext cx="23041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Embankment regrade at Springbank Road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0D9C1F8-BFDC-8764-D7EB-B78E51C86F2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5" y="3643223"/>
            <a:ext cx="2705140" cy="206277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C08480F-3F42-FCA6-61E0-4DB90595E538}"/>
              </a:ext>
            </a:extLst>
          </p:cNvPr>
          <p:cNvSpPr txBox="1"/>
          <p:nvPr/>
        </p:nvSpPr>
        <p:spPr>
          <a:xfrm>
            <a:off x="-3990" y="5673039"/>
            <a:ext cx="2908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Embankment regrade at Springbank Roa</a:t>
            </a:r>
            <a:r>
              <a:rPr lang="en-GB" dirty="0"/>
              <a:t>d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4A50C2F-3B37-F986-BC20-505801FC25C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638" y="4683144"/>
            <a:ext cx="2877798" cy="135922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E0D3BF0-EA24-0999-629E-3390E8F584C6}"/>
              </a:ext>
            </a:extLst>
          </p:cNvPr>
          <p:cNvSpPr txBox="1"/>
          <p:nvPr/>
        </p:nvSpPr>
        <p:spPr>
          <a:xfrm>
            <a:off x="8156826" y="5389983"/>
            <a:ext cx="13903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2No. sheds now removed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2146EA7-40FE-53A9-1514-95FE7A33227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363" y="3643224"/>
            <a:ext cx="2587173" cy="238121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65B96C3-B2F6-0817-4132-0271AAC555EC}"/>
              </a:ext>
            </a:extLst>
          </p:cNvPr>
          <p:cNvSpPr txBox="1"/>
          <p:nvPr/>
        </p:nvSpPr>
        <p:spPr>
          <a:xfrm>
            <a:off x="5511275" y="5305884"/>
            <a:ext cx="14120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Asbestos sheeting removal complete </a:t>
            </a:r>
          </a:p>
        </p:txBody>
      </p:sp>
    </p:spTree>
    <p:extLst>
      <p:ext uri="{BB962C8B-B14F-4D97-AF65-F5344CB8AC3E}">
        <p14:creationId xmlns:p14="http://schemas.microsoft.com/office/powerpoint/2010/main" val="18467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F8B282-03E1-BECD-9855-A431BE83D8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64" y="72420"/>
            <a:ext cx="11457013" cy="545204"/>
          </a:xfrm>
        </p:spPr>
        <p:txBody>
          <a:bodyPr/>
          <a:lstStyle/>
          <a:p>
            <a:r>
              <a:rPr lang="en-GB" dirty="0"/>
              <a:t>February 2025_Site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207EA-3ADF-99B1-F164-FA46FA4E4E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295A14-2350-F862-88B0-EBC50CBFCD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4" y="611844"/>
            <a:ext cx="2531528" cy="15060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4301D8-839F-CEC3-85BE-EEC4CB8CE15F}"/>
              </a:ext>
            </a:extLst>
          </p:cNvPr>
          <p:cNvSpPr txBox="1"/>
          <p:nvPr/>
        </p:nvSpPr>
        <p:spPr>
          <a:xfrm>
            <a:off x="60564" y="2101782"/>
            <a:ext cx="26981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Embankment regrade and working platform construction at Springbank Road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ADD8BB-73BE-1299-6122-D685513E5D7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152" y="4358267"/>
            <a:ext cx="1672813" cy="12732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F388F2-71B8-93D0-5337-1FCC638445D8}"/>
              </a:ext>
            </a:extLst>
          </p:cNvPr>
          <p:cNvSpPr txBox="1"/>
          <p:nvPr/>
        </p:nvSpPr>
        <p:spPr>
          <a:xfrm>
            <a:off x="2000568" y="5628414"/>
            <a:ext cx="19792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Plate testing on the working platform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1EB218-68D7-6927-7F01-939E474BFB6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511" y="594270"/>
            <a:ext cx="2531529" cy="15060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B7930F-17A8-F437-D3C9-E64A58349B98}"/>
              </a:ext>
            </a:extLst>
          </p:cNvPr>
          <p:cNvSpPr txBox="1"/>
          <p:nvPr/>
        </p:nvSpPr>
        <p:spPr>
          <a:xfrm>
            <a:off x="3348608" y="2132038"/>
            <a:ext cx="21322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Scaffold </a:t>
            </a:r>
            <a:r>
              <a:rPr lang="en-GB" sz="1000" dirty="0" err="1"/>
              <a:t>striked</a:t>
            </a:r>
            <a:r>
              <a:rPr lang="en-GB" sz="1000" dirty="0"/>
              <a:t> over the subway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92E4221-0A4C-BD20-3A07-7F5C6C67DCB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4" y="2509233"/>
            <a:ext cx="2531528" cy="14841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905DA70-277F-DF73-B642-C2D5FEAD5DD8}"/>
              </a:ext>
            </a:extLst>
          </p:cNvPr>
          <p:cNvSpPr txBox="1"/>
          <p:nvPr/>
        </p:nvSpPr>
        <p:spPr>
          <a:xfrm>
            <a:off x="-22731" y="3936860"/>
            <a:ext cx="26981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Embankment regrade and working platform construction at Springbank Road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3E631CA-2DEB-8358-D62C-4BF454A9866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4" y="4389679"/>
            <a:ext cx="1866757" cy="127322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EE8B8D8-C2E7-FF80-5E5E-E8CD6359718F}"/>
              </a:ext>
            </a:extLst>
          </p:cNvPr>
          <p:cNvSpPr txBox="1"/>
          <p:nvPr/>
        </p:nvSpPr>
        <p:spPr>
          <a:xfrm>
            <a:off x="33239" y="5767545"/>
            <a:ext cx="22436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Site Cabins in Compound Area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2D49384-AE3F-FD95-7ACD-7A03F61C49C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135" y="2460977"/>
            <a:ext cx="2531528" cy="156030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6E14CA8-7FCD-BA2A-49D9-8DF78CDE7828}"/>
              </a:ext>
            </a:extLst>
          </p:cNvPr>
          <p:cNvSpPr txBox="1"/>
          <p:nvPr/>
        </p:nvSpPr>
        <p:spPr>
          <a:xfrm>
            <a:off x="3233440" y="4021284"/>
            <a:ext cx="22474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UXO Survey locations marked out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9F2AE4B-4091-6FAA-878E-7686F5F10F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0849" y="4340343"/>
            <a:ext cx="1672814" cy="128073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FC05090-30DD-0467-4E63-1284A2C2E9DA}"/>
              </a:ext>
            </a:extLst>
          </p:cNvPr>
          <p:cNvSpPr txBox="1"/>
          <p:nvPr/>
        </p:nvSpPr>
        <p:spPr>
          <a:xfrm>
            <a:off x="3733965" y="5662903"/>
            <a:ext cx="23284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Springbank Road UXO Surveys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CB05DE5-0971-54BA-D11F-BC232884109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2514" y="53639"/>
            <a:ext cx="2388922" cy="265889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96183B4-17F5-666E-A3A4-D9409B7335E0}"/>
              </a:ext>
            </a:extLst>
          </p:cNvPr>
          <p:cNvSpPr txBox="1"/>
          <p:nvPr/>
        </p:nvSpPr>
        <p:spPr>
          <a:xfrm>
            <a:off x="9942418" y="2731312"/>
            <a:ext cx="23323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Fernbrook Road HV diversion works 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FD62391-4431-CF04-5722-D9615D4A80E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824" y="2233191"/>
            <a:ext cx="2708030" cy="1714654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9485CD4-FE45-41EA-BA2F-ABA0B1393788}"/>
              </a:ext>
            </a:extLst>
          </p:cNvPr>
          <p:cNvSpPr txBox="1"/>
          <p:nvPr/>
        </p:nvSpPr>
        <p:spPr>
          <a:xfrm>
            <a:off x="6258459" y="3986050"/>
            <a:ext cx="21227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Staircase to platform 4/5 installed 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7D7465B-1575-98E1-9F59-64F0E560E07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824" y="27462"/>
            <a:ext cx="2767731" cy="1785465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FBE6F27-A4A9-74D8-FB67-8A31F8E6D1C2}"/>
              </a:ext>
            </a:extLst>
          </p:cNvPr>
          <p:cNvSpPr txBox="1"/>
          <p:nvPr/>
        </p:nvSpPr>
        <p:spPr>
          <a:xfrm>
            <a:off x="6270363" y="1786904"/>
            <a:ext cx="23889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CIS base set out ready for Week 49 possession 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38C2A08-AD5F-6121-99AC-C9B149148ED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7822" y="3086346"/>
            <a:ext cx="2388922" cy="268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BA88AA6-F6DC-BC74-1229-7EEE0FA36BC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387" y="4335021"/>
            <a:ext cx="2065987" cy="1432524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FA211CBE-24F0-DEFC-47F3-2EB65749A337}"/>
              </a:ext>
            </a:extLst>
          </p:cNvPr>
          <p:cNvSpPr txBox="1"/>
          <p:nvPr/>
        </p:nvSpPr>
        <p:spPr>
          <a:xfrm>
            <a:off x="8229777" y="5731795"/>
            <a:ext cx="4044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Network Rail Sans" panose="02000000040000020004" pitchFamily="2" charset="0"/>
              </a:rPr>
              <a:t>Springbank Road enabling – HV feeder diversion</a:t>
            </a:r>
            <a:endParaRPr lang="en-GB" sz="1400" dirty="0">
              <a:latin typeface="Network Rail Sans" panose="02000000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20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DA9D8C-A000-8788-E5C1-1314E1431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1841"/>
            <a:ext cx="11457013" cy="545204"/>
          </a:xfrm>
        </p:spPr>
        <p:txBody>
          <a:bodyPr/>
          <a:lstStyle/>
          <a:p>
            <a:r>
              <a:rPr lang="en-GB" dirty="0"/>
              <a:t>February 2025_Site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90A49-6226-ADB2-11EC-525AB43B0E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9EAAAC-928A-40C1-AC39-D34FD1799CA9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A145C-A8DE-9A62-E4ED-79C6A25F2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489" y="0"/>
            <a:ext cx="4249511" cy="57970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DCAAA8-4D6A-49B4-2EAB-D8B19D94832C}"/>
              </a:ext>
            </a:extLst>
          </p:cNvPr>
          <p:cNvSpPr txBox="1"/>
          <p:nvPr/>
        </p:nvSpPr>
        <p:spPr>
          <a:xfrm>
            <a:off x="9217745" y="5761957"/>
            <a:ext cx="25309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Crawler Crane mobilised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731C1B-A9E0-7CAC-5774-865A2849D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374" y="527680"/>
            <a:ext cx="3748037" cy="52335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A2A0D41-44D5-004E-7365-6FE7E2F72007}"/>
              </a:ext>
            </a:extLst>
          </p:cNvPr>
          <p:cNvSpPr txBox="1"/>
          <p:nvPr/>
        </p:nvSpPr>
        <p:spPr>
          <a:xfrm>
            <a:off x="719006" y="5761222"/>
            <a:ext cx="18761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Sheet Piles delivered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250DE87-9BB7-7415-7734-54C86B474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804" y="530021"/>
            <a:ext cx="3607404" cy="36185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C1AB4ED-2633-4570-CCAF-8E4B18D394DC}"/>
              </a:ext>
            </a:extLst>
          </p:cNvPr>
          <p:cNvSpPr txBox="1"/>
          <p:nvPr/>
        </p:nvSpPr>
        <p:spPr>
          <a:xfrm>
            <a:off x="3748037" y="4517381"/>
            <a:ext cx="433198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Springbank Road Piling platform construction – </a:t>
            </a:r>
            <a:r>
              <a:rPr lang="en-GB" sz="1000" dirty="0" err="1"/>
              <a:t>Bogmatts</a:t>
            </a:r>
            <a:r>
              <a:rPr lang="en-GB" sz="1000" dirty="0"/>
              <a:t> installed </a:t>
            </a:r>
          </a:p>
        </p:txBody>
      </p:sp>
    </p:spTree>
    <p:extLst>
      <p:ext uri="{BB962C8B-B14F-4D97-AF65-F5344CB8AC3E}">
        <p14:creationId xmlns:p14="http://schemas.microsoft.com/office/powerpoint/2010/main" val="417738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Southern Enhancement Team">
  <a:themeElements>
    <a:clrScheme name="Network Rail">
      <a:dk1>
        <a:sysClr val="windowText" lastClr="000000"/>
      </a:dk1>
      <a:lt1>
        <a:sysClr val="window" lastClr="FFFFFF"/>
      </a:lt1>
      <a:dk2>
        <a:srgbClr val="005172"/>
      </a:dk2>
      <a:lt2>
        <a:srgbClr val="E7E6E6"/>
      </a:lt2>
      <a:accent1>
        <a:srgbClr val="005172"/>
      </a:accent1>
      <a:accent2>
        <a:srgbClr val="F07E23"/>
      </a:accent2>
      <a:accent3>
        <a:srgbClr val="C3D3E1"/>
      </a:accent3>
      <a:accent4>
        <a:srgbClr val="003C55"/>
      </a:accent4>
      <a:accent5>
        <a:srgbClr val="11BAFF"/>
      </a:accent5>
      <a:accent6>
        <a:srgbClr val="456B8C"/>
      </a:accent6>
      <a:hlink>
        <a:srgbClr val="F07E23"/>
      </a:hlink>
      <a:folHlink>
        <a:srgbClr val="00283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ern Enhancements PowerPoint Master Template.pptx" id="{3F2A099C-F2F6-42B4-A523-09BB9BFCA425}" vid="{584870F0-89E9-4E5E-9BEC-93602076EB0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a5e7c8b-dabc-46a7-8c90-7484d9d70b69">
      <UserInfo>
        <DisplayName>Sarah Borien</DisplayName>
        <AccountId>93</AccountId>
        <AccountType/>
      </UserInfo>
      <UserInfo>
        <DisplayName>Lysa Jennings</DisplayName>
        <AccountId>106</AccountId>
        <AccountType/>
      </UserInfo>
    </SharedWithUsers>
    <TaxCatchAll xmlns="af32717b-85d4-46b0-82d8-410bc3119485" xsi:nil="true"/>
    <lcf76f155ced4ddcb4097134ff3c332f xmlns="0d0c5af3-f2a9-4931-8774-a798d5ac15a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3AA7FA4B2E654E9DAEBEDD44829BA6" ma:contentTypeVersion="19" ma:contentTypeDescription="Create a new document." ma:contentTypeScope="" ma:versionID="df9de2a2519c9e29b1eec5215402675e">
  <xsd:schema xmlns:xsd="http://www.w3.org/2001/XMLSchema" xmlns:xs="http://www.w3.org/2001/XMLSchema" xmlns:p="http://schemas.microsoft.com/office/2006/metadata/properties" xmlns:ns2="0d0c5af3-f2a9-4931-8774-a798d5ac15a7" xmlns:ns3="da5e7c8b-dabc-46a7-8c90-7484d9d70b69" xmlns:ns4="af32717b-85d4-46b0-82d8-410bc3119485" targetNamespace="http://schemas.microsoft.com/office/2006/metadata/properties" ma:root="true" ma:fieldsID="132118290043d2cd1b65e810c5c1e117" ns2:_="" ns3:_="" ns4:_="">
    <xsd:import namespace="0d0c5af3-f2a9-4931-8774-a798d5ac15a7"/>
    <xsd:import namespace="da5e7c8b-dabc-46a7-8c90-7484d9d70b69"/>
    <xsd:import namespace="af32717b-85d4-46b0-82d8-410bc31194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c5af3-f2a9-4931-8774-a798d5ac15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e89bcca-d77b-429e-a31c-3f7c234e70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5e7c8b-dabc-46a7-8c90-7484d9d70b6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32717b-85d4-46b0-82d8-410bc3119485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7863b1b4-7983-4ab2-bf99-3f2e382a029b}" ma:internalName="TaxCatchAll" ma:showField="CatchAllData" ma:web="da5e7c8b-dabc-46a7-8c90-7484d9d70b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F793CE-BA96-4C17-800B-47F8C91C2059}">
  <ds:schemaRefs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dcmitype/"/>
    <ds:schemaRef ds:uri="0d0c5af3-f2a9-4931-8774-a798d5ac15a7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af32717b-85d4-46b0-82d8-410bc3119485"/>
    <ds:schemaRef ds:uri="da5e7c8b-dabc-46a7-8c90-7484d9d70b69"/>
  </ds:schemaRefs>
</ds:datastoreItem>
</file>

<file path=customXml/itemProps2.xml><?xml version="1.0" encoding="utf-8"?>
<ds:datastoreItem xmlns:ds="http://schemas.openxmlformats.org/officeDocument/2006/customXml" ds:itemID="{B60D8F14-8B8D-4F45-94B3-85C8B684EC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FB40FB-2DED-42A7-BA98-7A6E8116CA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0c5af3-f2a9-4931-8774-a798d5ac15a7"/>
    <ds:schemaRef ds:uri="da5e7c8b-dabc-46a7-8c90-7484d9d70b69"/>
    <ds:schemaRef ds:uri="af32717b-85d4-46b0-82d8-410bc31194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Southern Enhancements PowerPoint Master Template</Template>
  <TotalTime>1</TotalTime>
  <Words>977</Words>
  <Application>Microsoft Macintosh PowerPoint</Application>
  <PresentationFormat>Widescreen</PresentationFormat>
  <Paragraphs>181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Aptos</vt:lpstr>
      <vt:lpstr>Arial</vt:lpstr>
      <vt:lpstr>Calibri</vt:lpstr>
      <vt:lpstr>Network Rail Sans</vt:lpstr>
      <vt:lpstr>Southern Enhancement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Hodan.Hassan@networkrail.co.uk</dc:creator>
  <cp:lastModifiedBy>Kat Territt</cp:lastModifiedBy>
  <cp:revision>8</cp:revision>
  <dcterms:created xsi:type="dcterms:W3CDTF">2024-05-15T20:45:06Z</dcterms:created>
  <dcterms:modified xsi:type="dcterms:W3CDTF">2025-09-03T13:51:31Z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577031b-11bc-4db9-b655-7d79027ad570_Enabled">
    <vt:lpwstr>true</vt:lpwstr>
  </property>
  <property fmtid="{D5CDD505-2E9C-101B-9397-08002B2CF9AE}" pid="3" name="MSIP_Label_8577031b-11bc-4db9-b655-7d79027ad570_SetDate">
    <vt:lpwstr>2024-02-02T10:41:11Z</vt:lpwstr>
  </property>
  <property fmtid="{D5CDD505-2E9C-101B-9397-08002B2CF9AE}" pid="4" name="MSIP_Label_8577031b-11bc-4db9-b655-7d79027ad570_Method">
    <vt:lpwstr>Standard</vt:lpwstr>
  </property>
  <property fmtid="{D5CDD505-2E9C-101B-9397-08002B2CF9AE}" pid="5" name="MSIP_Label_8577031b-11bc-4db9-b655-7d79027ad570_Name">
    <vt:lpwstr>8577031b-11bc-4db9-b655-7d79027ad570</vt:lpwstr>
  </property>
  <property fmtid="{D5CDD505-2E9C-101B-9397-08002B2CF9AE}" pid="6" name="MSIP_Label_8577031b-11bc-4db9-b655-7d79027ad570_SiteId">
    <vt:lpwstr>c22cc3e1-5d7f-4f4d-be03-d5a158cc9409</vt:lpwstr>
  </property>
  <property fmtid="{D5CDD505-2E9C-101B-9397-08002B2CF9AE}" pid="7" name="MSIP_Label_8577031b-11bc-4db9-b655-7d79027ad570_ActionId">
    <vt:lpwstr>db0bf5f3-3a72-4766-b41a-84060c8ce244</vt:lpwstr>
  </property>
  <property fmtid="{D5CDD505-2E9C-101B-9397-08002B2CF9AE}" pid="8" name="MSIP_Label_8577031b-11bc-4db9-b655-7d79027ad570_ContentBits">
    <vt:lpwstr>1</vt:lpwstr>
  </property>
  <property fmtid="{D5CDD505-2E9C-101B-9397-08002B2CF9AE}" pid="9" name="ClassificationContentMarkingHeaderLocations">
    <vt:lpwstr>AfA Portfolio:2</vt:lpwstr>
  </property>
  <property fmtid="{D5CDD505-2E9C-101B-9397-08002B2CF9AE}" pid="10" name="ClassificationContentMarkingHeaderText">
    <vt:lpwstr>OFFICIAL</vt:lpwstr>
  </property>
  <property fmtid="{D5CDD505-2E9C-101B-9397-08002B2CF9AE}" pid="11" name="ContentTypeId">
    <vt:lpwstr>0x010100253AA7FA4B2E654E9DAEBEDD44829BA6</vt:lpwstr>
  </property>
  <property fmtid="{D5CDD505-2E9C-101B-9397-08002B2CF9AE}" pid="12" name="Order">
    <vt:r8>29700</vt:r8>
  </property>
  <property fmtid="{D5CDD505-2E9C-101B-9397-08002B2CF9AE}" pid="13" name="xd_Signature">
    <vt:bool>false</vt:bool>
  </property>
  <property fmtid="{D5CDD505-2E9C-101B-9397-08002B2CF9AE}" pid="14" name="xd_ProgID">
    <vt:lpwstr/>
  </property>
  <property fmtid="{D5CDD505-2E9C-101B-9397-08002B2CF9AE}" pid="15" name="ComplianceAssetId">
    <vt:lpwstr/>
  </property>
  <property fmtid="{D5CDD505-2E9C-101B-9397-08002B2CF9AE}" pid="16" name="TemplateUrl">
    <vt:lpwstr/>
  </property>
  <property fmtid="{D5CDD505-2E9C-101B-9397-08002B2CF9AE}" pid="17" name="_ExtendedDescription">
    <vt:lpwstr/>
  </property>
  <property fmtid="{D5CDD505-2E9C-101B-9397-08002B2CF9AE}" pid="18" name="TriggerFlowInfo">
    <vt:lpwstr/>
  </property>
  <property fmtid="{D5CDD505-2E9C-101B-9397-08002B2CF9AE}" pid="19" name="MediaServiceImageTags">
    <vt:lpwstr/>
  </property>
</Properties>
</file>