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83" r:id="rId5"/>
    <p:sldId id="288" r:id="rId6"/>
    <p:sldId id="38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13D5-8E14-7172-5A36-A290BF0382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06B732-BD05-1CC9-9BB8-1C6FB04E05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B26319-AF93-1906-F391-CE8B08E5B4FA}"/>
              </a:ext>
            </a:extLst>
          </p:cNvPr>
          <p:cNvSpPr>
            <a:spLocks noGrp="1"/>
          </p:cNvSpPr>
          <p:nvPr>
            <p:ph type="dt" sz="half" idx="10"/>
          </p:nvPr>
        </p:nvSpPr>
        <p:spPr/>
        <p:txBody>
          <a:bodyPr/>
          <a:lstStyle/>
          <a:p>
            <a:fld id="{4480E5A5-6DE7-4F30-AE31-8CC8C054D93D}" type="datetimeFigureOut">
              <a:rPr lang="en-GB" smtClean="0"/>
              <a:t>08/01/2025</a:t>
            </a:fld>
            <a:endParaRPr lang="en-GB"/>
          </a:p>
        </p:txBody>
      </p:sp>
      <p:sp>
        <p:nvSpPr>
          <p:cNvPr id="5" name="Footer Placeholder 4">
            <a:extLst>
              <a:ext uri="{FF2B5EF4-FFF2-40B4-BE49-F238E27FC236}">
                <a16:creationId xmlns:a16="http://schemas.microsoft.com/office/drawing/2014/main" id="{A0C5BF40-AF3B-BF9F-C811-A5D8BDB084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78D378-9050-654F-D796-ABA17377D985}"/>
              </a:ext>
            </a:extLst>
          </p:cNvPr>
          <p:cNvSpPr>
            <a:spLocks noGrp="1"/>
          </p:cNvSpPr>
          <p:nvPr>
            <p:ph type="sldNum" sz="quarter" idx="12"/>
          </p:nvPr>
        </p:nvSpPr>
        <p:spPr/>
        <p:txBody>
          <a:bodyPr/>
          <a:lstStyle/>
          <a:p>
            <a:fld id="{6EFCC5DC-7424-4450-BCBD-17D60AC6A00C}" type="slidenum">
              <a:rPr lang="en-GB" smtClean="0"/>
              <a:t>‹#›</a:t>
            </a:fld>
            <a:endParaRPr lang="en-GB"/>
          </a:p>
        </p:txBody>
      </p:sp>
    </p:spTree>
    <p:extLst>
      <p:ext uri="{BB962C8B-B14F-4D97-AF65-F5344CB8AC3E}">
        <p14:creationId xmlns:p14="http://schemas.microsoft.com/office/powerpoint/2010/main" val="216148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0E16-5836-4B26-547C-A3D7C72EC2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11BBA9-DDF5-442B-7228-5F0CA2CBF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C879AD-0093-D8E8-CC88-7B6A77D2C569}"/>
              </a:ext>
            </a:extLst>
          </p:cNvPr>
          <p:cNvSpPr>
            <a:spLocks noGrp="1"/>
          </p:cNvSpPr>
          <p:nvPr>
            <p:ph type="dt" sz="half" idx="10"/>
          </p:nvPr>
        </p:nvSpPr>
        <p:spPr/>
        <p:txBody>
          <a:bodyPr/>
          <a:lstStyle/>
          <a:p>
            <a:fld id="{4480E5A5-6DE7-4F30-AE31-8CC8C054D93D}" type="datetimeFigureOut">
              <a:rPr lang="en-GB" smtClean="0"/>
              <a:t>08/01/2025</a:t>
            </a:fld>
            <a:endParaRPr lang="en-GB"/>
          </a:p>
        </p:txBody>
      </p:sp>
      <p:sp>
        <p:nvSpPr>
          <p:cNvPr id="5" name="Footer Placeholder 4">
            <a:extLst>
              <a:ext uri="{FF2B5EF4-FFF2-40B4-BE49-F238E27FC236}">
                <a16:creationId xmlns:a16="http://schemas.microsoft.com/office/drawing/2014/main" id="{D44949CD-547F-BBC7-D5EE-FBD0CD0F86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F19B8-B666-59AE-D815-CBF824248990}"/>
              </a:ext>
            </a:extLst>
          </p:cNvPr>
          <p:cNvSpPr>
            <a:spLocks noGrp="1"/>
          </p:cNvSpPr>
          <p:nvPr>
            <p:ph type="sldNum" sz="quarter" idx="12"/>
          </p:nvPr>
        </p:nvSpPr>
        <p:spPr/>
        <p:txBody>
          <a:bodyPr/>
          <a:lstStyle/>
          <a:p>
            <a:fld id="{6EFCC5DC-7424-4450-BCBD-17D60AC6A00C}" type="slidenum">
              <a:rPr lang="en-GB" smtClean="0"/>
              <a:t>‹#›</a:t>
            </a:fld>
            <a:endParaRPr lang="en-GB"/>
          </a:p>
        </p:txBody>
      </p:sp>
    </p:spTree>
    <p:extLst>
      <p:ext uri="{BB962C8B-B14F-4D97-AF65-F5344CB8AC3E}">
        <p14:creationId xmlns:p14="http://schemas.microsoft.com/office/powerpoint/2010/main" val="420381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0BE5D6-3363-C111-B9F6-5EA4693B4A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A01A1C-6C45-ECE5-7463-E715B0091E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78CD0C-DE43-5053-37FD-80A1057EB6F4}"/>
              </a:ext>
            </a:extLst>
          </p:cNvPr>
          <p:cNvSpPr>
            <a:spLocks noGrp="1"/>
          </p:cNvSpPr>
          <p:nvPr>
            <p:ph type="dt" sz="half" idx="10"/>
          </p:nvPr>
        </p:nvSpPr>
        <p:spPr/>
        <p:txBody>
          <a:bodyPr/>
          <a:lstStyle/>
          <a:p>
            <a:fld id="{4480E5A5-6DE7-4F30-AE31-8CC8C054D93D}" type="datetimeFigureOut">
              <a:rPr lang="en-GB" smtClean="0"/>
              <a:t>08/01/2025</a:t>
            </a:fld>
            <a:endParaRPr lang="en-GB"/>
          </a:p>
        </p:txBody>
      </p:sp>
      <p:sp>
        <p:nvSpPr>
          <p:cNvPr id="5" name="Footer Placeholder 4">
            <a:extLst>
              <a:ext uri="{FF2B5EF4-FFF2-40B4-BE49-F238E27FC236}">
                <a16:creationId xmlns:a16="http://schemas.microsoft.com/office/drawing/2014/main" id="{20DCFFAE-9FB9-FEB2-A1E0-D092343A30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A679D6-FECF-2E7B-2144-A00C9650D1E3}"/>
              </a:ext>
            </a:extLst>
          </p:cNvPr>
          <p:cNvSpPr>
            <a:spLocks noGrp="1"/>
          </p:cNvSpPr>
          <p:nvPr>
            <p:ph type="sldNum" sz="quarter" idx="12"/>
          </p:nvPr>
        </p:nvSpPr>
        <p:spPr/>
        <p:txBody>
          <a:bodyPr/>
          <a:lstStyle/>
          <a:p>
            <a:fld id="{6EFCC5DC-7424-4450-BCBD-17D60AC6A00C}" type="slidenum">
              <a:rPr lang="en-GB" smtClean="0"/>
              <a:t>‹#›</a:t>
            </a:fld>
            <a:endParaRPr lang="en-GB"/>
          </a:p>
        </p:txBody>
      </p:sp>
    </p:spTree>
    <p:extLst>
      <p:ext uri="{BB962C8B-B14F-4D97-AF65-F5344CB8AC3E}">
        <p14:creationId xmlns:p14="http://schemas.microsoft.com/office/powerpoint/2010/main" val="3649635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with NR F&amp;C">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4B9AF7-1363-15BE-9744-71771911278A}"/>
              </a:ext>
            </a:extLst>
          </p:cNvPr>
          <p:cNvSpPr txBox="1"/>
          <p:nvPr userDrawn="1"/>
        </p:nvSpPr>
        <p:spPr>
          <a:xfrm>
            <a:off x="11331145" y="6348796"/>
            <a:ext cx="710085" cy="276999"/>
          </a:xfrm>
          <a:prstGeom prst="rect">
            <a:avLst/>
          </a:prstGeom>
          <a:noFill/>
        </p:spPr>
        <p:txBody>
          <a:bodyPr wrap="square" rtlCol="0">
            <a:spAutoFit/>
          </a:bodyPr>
          <a:lstStyle/>
          <a:p>
            <a:pPr algn="r"/>
            <a:fld id="{A015E015-5C65-AD4F-989D-BD6A159EB4E6}" type="slidenum">
              <a:rPr lang="en-US" sz="1200" b="0" i="0" smtClean="0">
                <a:solidFill>
                  <a:schemeClr val="tx1"/>
                </a:solidFill>
                <a:latin typeface="Network Rail Sans" panose="02000000040000020004" pitchFamily="2" charset="77"/>
              </a:rPr>
              <a:t>‹#›</a:t>
            </a:fld>
            <a:endParaRPr lang="en-US" sz="1200" b="0" i="0" dirty="0">
              <a:solidFill>
                <a:schemeClr val="tx1"/>
              </a:solidFill>
              <a:latin typeface="Network Rail Sans" panose="02000000040000020004" pitchFamily="2" charset="77"/>
            </a:endParaRPr>
          </a:p>
        </p:txBody>
      </p:sp>
      <p:sp>
        <p:nvSpPr>
          <p:cNvPr id="3" name="Text Placeholder 19">
            <a:extLst>
              <a:ext uri="{FF2B5EF4-FFF2-40B4-BE49-F238E27FC236}">
                <a16:creationId xmlns:a16="http://schemas.microsoft.com/office/drawing/2014/main" id="{E298287D-8E47-9B9A-9FDE-7340B63259BB}"/>
              </a:ext>
            </a:extLst>
          </p:cNvPr>
          <p:cNvSpPr>
            <a:spLocks noGrp="1"/>
          </p:cNvSpPr>
          <p:nvPr>
            <p:ph type="body" sz="quarter" idx="10" hasCustomPrompt="1"/>
          </p:nvPr>
        </p:nvSpPr>
        <p:spPr>
          <a:xfrm>
            <a:off x="603464" y="814498"/>
            <a:ext cx="8803284" cy="545204"/>
          </a:xfrm>
          <a:prstGeom prst="rect">
            <a:avLst/>
          </a:prstGeom>
        </p:spPr>
        <p:txBody>
          <a:bodyPr>
            <a:noAutofit/>
          </a:bodyPr>
          <a:lstStyle>
            <a:lvl1pPr marL="0" indent="0">
              <a:buNone/>
              <a:defRPr sz="3200" b="1" baseline="0">
                <a:solidFill>
                  <a:srgbClr val="CD2753"/>
                </a:solidFill>
                <a:latin typeface="Network Rail Sans" panose="02000000040000020004" pitchFamily="50" charset="0"/>
                <a:cs typeface="Arial" panose="020B0604020202020204" pitchFamily="34" charset="0"/>
              </a:defRPr>
            </a:lvl1pPr>
          </a:lstStyle>
          <a:p>
            <a:pPr lvl="0"/>
            <a:r>
              <a:rPr lang="en-GB" dirty="0"/>
              <a:t>This is a headline.</a:t>
            </a:r>
          </a:p>
        </p:txBody>
      </p:sp>
      <p:sp>
        <p:nvSpPr>
          <p:cNvPr id="5" name="Text Placeholder 2">
            <a:extLst>
              <a:ext uri="{FF2B5EF4-FFF2-40B4-BE49-F238E27FC236}">
                <a16:creationId xmlns:a16="http://schemas.microsoft.com/office/drawing/2014/main" id="{49346ACA-849E-BEAD-F9FF-8199720DB4C0}"/>
              </a:ext>
            </a:extLst>
          </p:cNvPr>
          <p:cNvSpPr>
            <a:spLocks noGrp="1"/>
          </p:cNvSpPr>
          <p:nvPr>
            <p:ph type="body" sz="quarter" idx="14" hasCustomPrompt="1"/>
          </p:nvPr>
        </p:nvSpPr>
        <p:spPr>
          <a:xfrm>
            <a:off x="603464" y="2189701"/>
            <a:ext cx="10788458" cy="3587668"/>
          </a:xfrm>
          <a:prstGeom prst="rect">
            <a:avLst/>
          </a:prstGeom>
        </p:spPr>
        <p:txBody>
          <a:bodyPr>
            <a:noAutofit/>
          </a:bodyPr>
          <a:lstStyle>
            <a:lvl1pPr marL="0" indent="0">
              <a:lnSpc>
                <a:spcPct val="100000"/>
              </a:lnSpc>
              <a:spcBef>
                <a:spcPts val="0"/>
              </a:spcBef>
              <a:buNone/>
              <a:defRPr sz="1400" b="0">
                <a:solidFill>
                  <a:schemeClr val="tx1"/>
                </a:solidFill>
                <a:latin typeface="Network Rail Sans" panose="02000000040000020004" pitchFamily="50" charset="0"/>
                <a:cs typeface="Arial" panose="020B0604020202020204" pitchFamily="34" charset="0"/>
              </a:defRPr>
            </a:lvl1pPr>
          </a:lstStyle>
          <a:p>
            <a:pPr lvl="0"/>
            <a:r>
              <a:rPr lang="en-GB" dirty="0"/>
              <a:t>Add body text here</a:t>
            </a:r>
          </a:p>
        </p:txBody>
      </p:sp>
      <p:sp>
        <p:nvSpPr>
          <p:cNvPr id="7" name="Text Placeholder 2">
            <a:extLst>
              <a:ext uri="{FF2B5EF4-FFF2-40B4-BE49-F238E27FC236}">
                <a16:creationId xmlns:a16="http://schemas.microsoft.com/office/drawing/2014/main" id="{86664EAF-B2CA-2076-8D93-9E367B525EE4}"/>
              </a:ext>
            </a:extLst>
          </p:cNvPr>
          <p:cNvSpPr>
            <a:spLocks noGrp="1"/>
          </p:cNvSpPr>
          <p:nvPr>
            <p:ph type="body" sz="quarter" idx="13" hasCustomPrompt="1"/>
          </p:nvPr>
        </p:nvSpPr>
        <p:spPr>
          <a:xfrm>
            <a:off x="603465" y="1618275"/>
            <a:ext cx="10788458" cy="368935"/>
          </a:xfrm>
          <a:prstGeom prst="rect">
            <a:avLst/>
          </a:prstGeom>
        </p:spPr>
        <p:txBody>
          <a:bodyPr>
            <a:noAutofit/>
          </a:bodyPr>
          <a:lstStyle>
            <a:lvl1pPr marL="0" indent="0">
              <a:buNone/>
              <a:defRPr sz="2000" b="1">
                <a:solidFill>
                  <a:schemeClr val="tx1"/>
                </a:solidFill>
                <a:latin typeface="Network Rail Sans" panose="02000000040000020004" pitchFamily="50" charset="0"/>
                <a:cs typeface="Arial" panose="020B0604020202020204" pitchFamily="34" charset="0"/>
              </a:defRPr>
            </a:lvl1pPr>
          </a:lstStyle>
          <a:p>
            <a:pPr lvl="0"/>
            <a:r>
              <a:rPr lang="en-GB" dirty="0"/>
              <a:t>Add heading here</a:t>
            </a:r>
          </a:p>
        </p:txBody>
      </p:sp>
      <p:pic>
        <p:nvPicPr>
          <p:cNvPr id="14" name="Picture 13">
            <a:extLst>
              <a:ext uri="{FF2B5EF4-FFF2-40B4-BE49-F238E27FC236}">
                <a16:creationId xmlns:a16="http://schemas.microsoft.com/office/drawing/2014/main" id="{D02C7F69-BC06-2383-B5FE-2E350AB946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41280" y="10118"/>
            <a:ext cx="1941554" cy="891406"/>
          </a:xfrm>
          <a:prstGeom prst="rect">
            <a:avLst/>
          </a:prstGeom>
        </p:spPr>
      </p:pic>
      <p:sp>
        <p:nvSpPr>
          <p:cNvPr id="6" name="TextBox 5">
            <a:extLst>
              <a:ext uri="{FF2B5EF4-FFF2-40B4-BE49-F238E27FC236}">
                <a16:creationId xmlns:a16="http://schemas.microsoft.com/office/drawing/2014/main" id="{C112E289-ED93-5C1E-4267-6BC17ED86E7A}"/>
              </a:ext>
            </a:extLst>
          </p:cNvPr>
          <p:cNvSpPr txBox="1"/>
          <p:nvPr userDrawn="1"/>
        </p:nvSpPr>
        <p:spPr>
          <a:xfrm>
            <a:off x="8324915" y="6366366"/>
            <a:ext cx="3401978" cy="276999"/>
          </a:xfrm>
          <a:prstGeom prst="rect">
            <a:avLst/>
          </a:prstGeom>
          <a:noFill/>
        </p:spPr>
        <p:txBody>
          <a:bodyPr wrap="square" rtlCol="0">
            <a:spAutoFit/>
          </a:bodyPr>
          <a:lstStyle/>
          <a:p>
            <a:pPr algn="r"/>
            <a:r>
              <a:rPr lang="en-GB" sz="1200" b="1" dirty="0">
                <a:solidFill>
                  <a:srgbClr val="CD2753"/>
                </a:solidFill>
                <a:effectLst/>
                <a:latin typeface="Network Rail Sans" panose="02000000040000020004" pitchFamily="2" charset="77"/>
              </a:rPr>
              <a:t>Freight &amp; Customer</a:t>
            </a:r>
            <a:endParaRPr lang="en-GB" sz="1200" dirty="0">
              <a:solidFill>
                <a:srgbClr val="CD2753"/>
              </a:solidFill>
              <a:effectLst/>
              <a:latin typeface="Network Rail Sans" panose="02000000040000020004" pitchFamily="2" charset="77"/>
            </a:endParaRPr>
          </a:p>
        </p:txBody>
      </p:sp>
    </p:spTree>
    <p:extLst>
      <p:ext uri="{BB962C8B-B14F-4D97-AF65-F5344CB8AC3E}">
        <p14:creationId xmlns:p14="http://schemas.microsoft.com/office/powerpoint/2010/main" val="420040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0493742-EC64-5D00-5D9D-FDAA5F930CFC}"/>
              </a:ext>
            </a:extLst>
          </p:cNvPr>
          <p:cNvSpPr/>
          <p:nvPr userDrawn="1"/>
        </p:nvSpPr>
        <p:spPr>
          <a:xfrm>
            <a:off x="0" y="0"/>
            <a:ext cx="12192000" cy="6858000"/>
          </a:xfrm>
          <a:prstGeom prst="rect">
            <a:avLst/>
          </a:prstGeom>
          <a:solidFill>
            <a:srgbClr val="CD2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BC0B663-7317-C9BF-B798-D13E0684240F}"/>
              </a:ext>
            </a:extLst>
          </p:cNvPr>
          <p:cNvPicPr>
            <a:picLocks noChangeAspect="1"/>
          </p:cNvPicPr>
          <p:nvPr userDrawn="1"/>
        </p:nvPicPr>
        <p:blipFill>
          <a:blip r:embed="rId2"/>
          <a:stretch>
            <a:fillRect/>
          </a:stretch>
        </p:blipFill>
        <p:spPr>
          <a:xfrm>
            <a:off x="346343" y="222422"/>
            <a:ext cx="2637653" cy="948447"/>
          </a:xfrm>
          <a:prstGeom prst="rect">
            <a:avLst/>
          </a:prstGeom>
        </p:spPr>
      </p:pic>
      <p:pic>
        <p:nvPicPr>
          <p:cNvPr id="15" name="Picture 14">
            <a:extLst>
              <a:ext uri="{FF2B5EF4-FFF2-40B4-BE49-F238E27FC236}">
                <a16:creationId xmlns:a16="http://schemas.microsoft.com/office/drawing/2014/main" id="{4D9CFDC8-BAD8-F0FC-F995-66D23D0F4045}"/>
              </a:ext>
            </a:extLst>
          </p:cNvPr>
          <p:cNvPicPr>
            <a:picLocks noChangeAspect="1"/>
          </p:cNvPicPr>
          <p:nvPr userDrawn="1"/>
        </p:nvPicPr>
        <p:blipFill>
          <a:blip r:embed="rId3"/>
          <a:srcRect/>
          <a:stretch/>
        </p:blipFill>
        <p:spPr>
          <a:xfrm>
            <a:off x="10379677" y="182329"/>
            <a:ext cx="1658890" cy="622883"/>
          </a:xfrm>
          <a:prstGeom prst="rect">
            <a:avLst/>
          </a:prstGeom>
        </p:spPr>
      </p:pic>
      <p:sp>
        <p:nvSpPr>
          <p:cNvPr id="16" name="Text Placeholder 2">
            <a:extLst>
              <a:ext uri="{FF2B5EF4-FFF2-40B4-BE49-F238E27FC236}">
                <a16:creationId xmlns:a16="http://schemas.microsoft.com/office/drawing/2014/main" id="{60A3D7D6-FF15-EE8B-7553-762A629023A0}"/>
              </a:ext>
            </a:extLst>
          </p:cNvPr>
          <p:cNvSpPr>
            <a:spLocks noGrp="1"/>
          </p:cNvSpPr>
          <p:nvPr>
            <p:ph type="body" sz="quarter" idx="10" hasCustomPrompt="1"/>
          </p:nvPr>
        </p:nvSpPr>
        <p:spPr>
          <a:xfrm>
            <a:off x="1161692" y="2624000"/>
            <a:ext cx="9015978" cy="715962"/>
          </a:xfrm>
          <a:prstGeom prst="rect">
            <a:avLst/>
          </a:prstGeom>
        </p:spPr>
        <p:txBody>
          <a:bodyPr/>
          <a:lstStyle>
            <a:lvl1pPr marL="0" indent="0">
              <a:buNone/>
              <a:defRPr sz="4000" b="1" i="0">
                <a:solidFill>
                  <a:schemeClr val="bg1"/>
                </a:solidFill>
                <a:latin typeface="Network Rail Sans" panose="02000000040000020004" pitchFamily="2" charset="77"/>
              </a:defRPr>
            </a:lvl1pPr>
            <a:lvl2pPr marL="457200" indent="0">
              <a:buNone/>
              <a:defRPr b="1" i="0">
                <a:solidFill>
                  <a:schemeClr val="bg1"/>
                </a:solidFill>
                <a:latin typeface="Network Rail Sans" panose="02000000040000020004" pitchFamily="2" charset="77"/>
              </a:defRPr>
            </a:lvl2pPr>
            <a:lvl3pPr marL="914400" indent="0">
              <a:buNone/>
              <a:defRPr b="1" i="0">
                <a:solidFill>
                  <a:schemeClr val="bg1"/>
                </a:solidFill>
                <a:latin typeface="Network Rail Sans" panose="02000000040000020004" pitchFamily="2" charset="77"/>
              </a:defRPr>
            </a:lvl3pPr>
            <a:lvl4pPr marL="1371600" indent="0">
              <a:buNone/>
              <a:defRPr b="1" i="0">
                <a:solidFill>
                  <a:schemeClr val="bg1"/>
                </a:solidFill>
                <a:latin typeface="Network Rail Sans" panose="02000000040000020004" pitchFamily="2" charset="77"/>
              </a:defRPr>
            </a:lvl4pPr>
            <a:lvl5pPr marL="1828800" indent="0">
              <a:buNone/>
              <a:defRPr b="1" i="0">
                <a:solidFill>
                  <a:schemeClr val="bg1"/>
                </a:solidFill>
                <a:latin typeface="Network Rail Sans" panose="02000000040000020004" pitchFamily="2" charset="77"/>
              </a:defRPr>
            </a:lvl5pPr>
          </a:lstStyle>
          <a:p>
            <a:pPr lvl="0"/>
            <a:r>
              <a:rPr lang="en-GB"/>
              <a:t>Title Heading</a:t>
            </a:r>
            <a:endParaRPr lang="en-US"/>
          </a:p>
        </p:txBody>
      </p:sp>
      <p:sp>
        <p:nvSpPr>
          <p:cNvPr id="19" name="Text Placeholder 4">
            <a:extLst>
              <a:ext uri="{FF2B5EF4-FFF2-40B4-BE49-F238E27FC236}">
                <a16:creationId xmlns:a16="http://schemas.microsoft.com/office/drawing/2014/main" id="{AA0AF531-70C8-35BE-AB7C-9EDC1624E011}"/>
              </a:ext>
            </a:extLst>
          </p:cNvPr>
          <p:cNvSpPr>
            <a:spLocks noGrp="1"/>
          </p:cNvSpPr>
          <p:nvPr>
            <p:ph type="body" sz="quarter" idx="11" hasCustomPrompt="1"/>
          </p:nvPr>
        </p:nvSpPr>
        <p:spPr>
          <a:xfrm>
            <a:off x="1161774" y="3589338"/>
            <a:ext cx="5606774" cy="684212"/>
          </a:xfrm>
          <a:prstGeom prst="rect">
            <a:avLst/>
          </a:prstGeom>
        </p:spPr>
        <p:txBody>
          <a:bodyPr/>
          <a:lstStyle>
            <a:lvl1pPr marL="0" indent="0">
              <a:buNone/>
              <a:defRPr sz="2400" b="0" i="0">
                <a:solidFill>
                  <a:schemeClr val="bg1"/>
                </a:solidFill>
                <a:latin typeface="Network Rail Sans" panose="02000000040000020004" pitchFamily="2" charset="77"/>
              </a:defRPr>
            </a:lvl1pPr>
            <a:lvl2pPr marL="457200" indent="0">
              <a:buNone/>
              <a:defRPr sz="2400" b="0" i="0">
                <a:solidFill>
                  <a:schemeClr val="bg1"/>
                </a:solidFill>
                <a:latin typeface="Network Rail Sans" panose="02000000040000020004" pitchFamily="2" charset="77"/>
              </a:defRPr>
            </a:lvl2pPr>
            <a:lvl3pPr marL="914400" indent="0">
              <a:buNone/>
              <a:defRPr sz="2400" b="0" i="0">
                <a:solidFill>
                  <a:schemeClr val="bg1"/>
                </a:solidFill>
                <a:latin typeface="Network Rail Sans" panose="02000000040000020004" pitchFamily="2" charset="77"/>
              </a:defRPr>
            </a:lvl3pPr>
            <a:lvl4pPr marL="1371600" indent="0">
              <a:buNone/>
              <a:defRPr sz="2400" b="0" i="0">
                <a:solidFill>
                  <a:schemeClr val="bg1"/>
                </a:solidFill>
                <a:latin typeface="Network Rail Sans" panose="02000000040000020004" pitchFamily="2" charset="77"/>
              </a:defRPr>
            </a:lvl4pPr>
            <a:lvl5pPr marL="1828800" indent="0">
              <a:buNone/>
              <a:defRPr sz="2400" b="0" i="0">
                <a:solidFill>
                  <a:schemeClr val="bg1"/>
                </a:solidFill>
                <a:latin typeface="Network Rail Sans" panose="02000000040000020004" pitchFamily="2" charset="77"/>
              </a:defRPr>
            </a:lvl5pPr>
          </a:lstStyle>
          <a:p>
            <a:pPr lvl="0"/>
            <a:r>
              <a:rPr lang="en-GB"/>
              <a:t>Subheading</a:t>
            </a:r>
            <a:endParaRPr lang="en-US"/>
          </a:p>
        </p:txBody>
      </p:sp>
      <p:sp>
        <p:nvSpPr>
          <p:cNvPr id="9" name="TextBox 8">
            <a:extLst>
              <a:ext uri="{FF2B5EF4-FFF2-40B4-BE49-F238E27FC236}">
                <a16:creationId xmlns:a16="http://schemas.microsoft.com/office/drawing/2014/main" id="{D1C37642-51B1-44DB-A402-8C18A1E28142}"/>
              </a:ext>
            </a:extLst>
          </p:cNvPr>
          <p:cNvSpPr txBox="1"/>
          <p:nvPr userDrawn="1"/>
        </p:nvSpPr>
        <p:spPr>
          <a:xfrm>
            <a:off x="8555766" y="6537171"/>
            <a:ext cx="3636234" cy="276999"/>
          </a:xfrm>
          <a:prstGeom prst="rect">
            <a:avLst/>
          </a:prstGeom>
          <a:noFill/>
        </p:spPr>
        <p:txBody>
          <a:bodyPr wrap="square" rtlCol="0">
            <a:spAutoFit/>
          </a:bodyPr>
          <a:lstStyle/>
          <a:p>
            <a:pPr algn="r"/>
            <a:r>
              <a:rPr lang="en-GB" sz="1200" b="1">
                <a:solidFill>
                  <a:schemeClr val="bg1"/>
                </a:solidFill>
                <a:latin typeface="Network Rail Sans" panose="02000000040000020004" pitchFamily="2" charset="0"/>
              </a:rPr>
              <a:t>On the side of passengers and freight users</a:t>
            </a:r>
          </a:p>
        </p:txBody>
      </p:sp>
    </p:spTree>
    <p:extLst>
      <p:ext uri="{BB962C8B-B14F-4D97-AF65-F5344CB8AC3E}">
        <p14:creationId xmlns:p14="http://schemas.microsoft.com/office/powerpoint/2010/main" val="309774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5559-3961-ADAF-A861-4473BCD1FE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BEBBCC-43DB-5060-187E-94F4FA745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34F9CB-8C87-FE2E-BC03-045FF3DB1B2F}"/>
              </a:ext>
            </a:extLst>
          </p:cNvPr>
          <p:cNvSpPr>
            <a:spLocks noGrp="1"/>
          </p:cNvSpPr>
          <p:nvPr>
            <p:ph type="dt" sz="half" idx="10"/>
          </p:nvPr>
        </p:nvSpPr>
        <p:spPr/>
        <p:txBody>
          <a:bodyPr/>
          <a:lstStyle/>
          <a:p>
            <a:fld id="{4480E5A5-6DE7-4F30-AE31-8CC8C054D93D}" type="datetimeFigureOut">
              <a:rPr lang="en-GB" smtClean="0"/>
              <a:t>08/01/2025</a:t>
            </a:fld>
            <a:endParaRPr lang="en-GB"/>
          </a:p>
        </p:txBody>
      </p:sp>
      <p:sp>
        <p:nvSpPr>
          <p:cNvPr id="5" name="Footer Placeholder 4">
            <a:extLst>
              <a:ext uri="{FF2B5EF4-FFF2-40B4-BE49-F238E27FC236}">
                <a16:creationId xmlns:a16="http://schemas.microsoft.com/office/drawing/2014/main" id="{069C5471-709B-000B-2EDB-9361F3DD50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DAC681-AAC9-CF69-CE15-16DF0C1822AF}"/>
              </a:ext>
            </a:extLst>
          </p:cNvPr>
          <p:cNvSpPr>
            <a:spLocks noGrp="1"/>
          </p:cNvSpPr>
          <p:nvPr>
            <p:ph type="sldNum" sz="quarter" idx="12"/>
          </p:nvPr>
        </p:nvSpPr>
        <p:spPr/>
        <p:txBody>
          <a:bodyPr/>
          <a:lstStyle/>
          <a:p>
            <a:fld id="{6EFCC5DC-7424-4450-BCBD-17D60AC6A00C}" type="slidenum">
              <a:rPr lang="en-GB" smtClean="0"/>
              <a:t>‹#›</a:t>
            </a:fld>
            <a:endParaRPr lang="en-GB"/>
          </a:p>
        </p:txBody>
      </p:sp>
    </p:spTree>
    <p:extLst>
      <p:ext uri="{BB962C8B-B14F-4D97-AF65-F5344CB8AC3E}">
        <p14:creationId xmlns:p14="http://schemas.microsoft.com/office/powerpoint/2010/main" val="165080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2CAF-9106-0A35-EB13-3E00A09D9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814B1F-0B8B-155E-8905-81609332D9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9248A3-82E2-39D6-8733-A47EB2F58B64}"/>
              </a:ext>
            </a:extLst>
          </p:cNvPr>
          <p:cNvSpPr>
            <a:spLocks noGrp="1"/>
          </p:cNvSpPr>
          <p:nvPr>
            <p:ph type="dt" sz="half" idx="10"/>
          </p:nvPr>
        </p:nvSpPr>
        <p:spPr/>
        <p:txBody>
          <a:bodyPr/>
          <a:lstStyle/>
          <a:p>
            <a:fld id="{4480E5A5-6DE7-4F30-AE31-8CC8C054D93D}" type="datetimeFigureOut">
              <a:rPr lang="en-GB" smtClean="0"/>
              <a:t>08/01/2025</a:t>
            </a:fld>
            <a:endParaRPr lang="en-GB"/>
          </a:p>
        </p:txBody>
      </p:sp>
      <p:sp>
        <p:nvSpPr>
          <p:cNvPr id="5" name="Footer Placeholder 4">
            <a:extLst>
              <a:ext uri="{FF2B5EF4-FFF2-40B4-BE49-F238E27FC236}">
                <a16:creationId xmlns:a16="http://schemas.microsoft.com/office/drawing/2014/main" id="{0302D4E7-0DC4-0D42-1A9A-F33EA12313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D781C2-866C-2BA9-3B46-EA6DBDC19240}"/>
              </a:ext>
            </a:extLst>
          </p:cNvPr>
          <p:cNvSpPr>
            <a:spLocks noGrp="1"/>
          </p:cNvSpPr>
          <p:nvPr>
            <p:ph type="sldNum" sz="quarter" idx="12"/>
          </p:nvPr>
        </p:nvSpPr>
        <p:spPr/>
        <p:txBody>
          <a:bodyPr/>
          <a:lstStyle/>
          <a:p>
            <a:fld id="{6EFCC5DC-7424-4450-BCBD-17D60AC6A00C}" type="slidenum">
              <a:rPr lang="en-GB" smtClean="0"/>
              <a:t>‹#›</a:t>
            </a:fld>
            <a:endParaRPr lang="en-GB"/>
          </a:p>
        </p:txBody>
      </p:sp>
    </p:spTree>
    <p:extLst>
      <p:ext uri="{BB962C8B-B14F-4D97-AF65-F5344CB8AC3E}">
        <p14:creationId xmlns:p14="http://schemas.microsoft.com/office/powerpoint/2010/main" val="149273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2D39-9713-1F50-9849-1C8A43AEE2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EC36F9-854F-7BFD-D54B-0CBFAEC85A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3CEF2A-2C07-FEFE-E2DA-AA25488FC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061BFE-1054-7625-1611-C2CAA104B9A6}"/>
              </a:ext>
            </a:extLst>
          </p:cNvPr>
          <p:cNvSpPr>
            <a:spLocks noGrp="1"/>
          </p:cNvSpPr>
          <p:nvPr>
            <p:ph type="dt" sz="half" idx="10"/>
          </p:nvPr>
        </p:nvSpPr>
        <p:spPr/>
        <p:txBody>
          <a:bodyPr/>
          <a:lstStyle/>
          <a:p>
            <a:fld id="{4480E5A5-6DE7-4F30-AE31-8CC8C054D93D}" type="datetimeFigureOut">
              <a:rPr lang="en-GB" smtClean="0"/>
              <a:t>08/01/2025</a:t>
            </a:fld>
            <a:endParaRPr lang="en-GB"/>
          </a:p>
        </p:txBody>
      </p:sp>
      <p:sp>
        <p:nvSpPr>
          <p:cNvPr id="6" name="Footer Placeholder 5">
            <a:extLst>
              <a:ext uri="{FF2B5EF4-FFF2-40B4-BE49-F238E27FC236}">
                <a16:creationId xmlns:a16="http://schemas.microsoft.com/office/drawing/2014/main" id="{7D54A252-21FE-6286-6B06-72A06EA19F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495CB4-A7BE-1E21-4827-7200CDB46B69}"/>
              </a:ext>
            </a:extLst>
          </p:cNvPr>
          <p:cNvSpPr>
            <a:spLocks noGrp="1"/>
          </p:cNvSpPr>
          <p:nvPr>
            <p:ph type="sldNum" sz="quarter" idx="12"/>
          </p:nvPr>
        </p:nvSpPr>
        <p:spPr/>
        <p:txBody>
          <a:bodyPr/>
          <a:lstStyle/>
          <a:p>
            <a:fld id="{6EFCC5DC-7424-4450-BCBD-17D60AC6A00C}" type="slidenum">
              <a:rPr lang="en-GB" smtClean="0"/>
              <a:t>‹#›</a:t>
            </a:fld>
            <a:endParaRPr lang="en-GB"/>
          </a:p>
        </p:txBody>
      </p:sp>
    </p:spTree>
    <p:extLst>
      <p:ext uri="{BB962C8B-B14F-4D97-AF65-F5344CB8AC3E}">
        <p14:creationId xmlns:p14="http://schemas.microsoft.com/office/powerpoint/2010/main" val="57424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6595-E64C-7867-F687-D341EDFAF2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071921-A1CE-4B27-BB6D-60D98EFF0F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92D4C4-FA41-1C78-A151-E9F5C59485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E0FE4E-E71D-E97B-FFB2-0CA272A78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D4C46E-2A78-B6CB-9463-DC9619CB84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A9DC7A-87E7-4B84-7342-DDE523D8D980}"/>
              </a:ext>
            </a:extLst>
          </p:cNvPr>
          <p:cNvSpPr>
            <a:spLocks noGrp="1"/>
          </p:cNvSpPr>
          <p:nvPr>
            <p:ph type="dt" sz="half" idx="10"/>
          </p:nvPr>
        </p:nvSpPr>
        <p:spPr/>
        <p:txBody>
          <a:bodyPr/>
          <a:lstStyle/>
          <a:p>
            <a:fld id="{4480E5A5-6DE7-4F30-AE31-8CC8C054D93D}" type="datetimeFigureOut">
              <a:rPr lang="en-GB" smtClean="0"/>
              <a:t>08/01/2025</a:t>
            </a:fld>
            <a:endParaRPr lang="en-GB"/>
          </a:p>
        </p:txBody>
      </p:sp>
      <p:sp>
        <p:nvSpPr>
          <p:cNvPr id="8" name="Footer Placeholder 7">
            <a:extLst>
              <a:ext uri="{FF2B5EF4-FFF2-40B4-BE49-F238E27FC236}">
                <a16:creationId xmlns:a16="http://schemas.microsoft.com/office/drawing/2014/main" id="{2D88B274-8D89-68A9-131A-94045B565D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9BDD61-1D34-DC8F-C54E-606C11617B23}"/>
              </a:ext>
            </a:extLst>
          </p:cNvPr>
          <p:cNvSpPr>
            <a:spLocks noGrp="1"/>
          </p:cNvSpPr>
          <p:nvPr>
            <p:ph type="sldNum" sz="quarter" idx="12"/>
          </p:nvPr>
        </p:nvSpPr>
        <p:spPr/>
        <p:txBody>
          <a:bodyPr/>
          <a:lstStyle/>
          <a:p>
            <a:fld id="{6EFCC5DC-7424-4450-BCBD-17D60AC6A00C}" type="slidenum">
              <a:rPr lang="en-GB" smtClean="0"/>
              <a:t>‹#›</a:t>
            </a:fld>
            <a:endParaRPr lang="en-GB"/>
          </a:p>
        </p:txBody>
      </p:sp>
    </p:spTree>
    <p:extLst>
      <p:ext uri="{BB962C8B-B14F-4D97-AF65-F5344CB8AC3E}">
        <p14:creationId xmlns:p14="http://schemas.microsoft.com/office/powerpoint/2010/main" val="4066135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B7A9-6A76-B7FE-D616-86F50E2611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A91B33-2C6A-EAD4-C77F-E3610481F693}"/>
              </a:ext>
            </a:extLst>
          </p:cNvPr>
          <p:cNvSpPr>
            <a:spLocks noGrp="1"/>
          </p:cNvSpPr>
          <p:nvPr>
            <p:ph type="dt" sz="half" idx="10"/>
          </p:nvPr>
        </p:nvSpPr>
        <p:spPr/>
        <p:txBody>
          <a:bodyPr/>
          <a:lstStyle/>
          <a:p>
            <a:fld id="{4480E5A5-6DE7-4F30-AE31-8CC8C054D93D}" type="datetimeFigureOut">
              <a:rPr lang="en-GB" smtClean="0"/>
              <a:t>08/01/2025</a:t>
            </a:fld>
            <a:endParaRPr lang="en-GB"/>
          </a:p>
        </p:txBody>
      </p:sp>
      <p:sp>
        <p:nvSpPr>
          <p:cNvPr id="4" name="Footer Placeholder 3">
            <a:extLst>
              <a:ext uri="{FF2B5EF4-FFF2-40B4-BE49-F238E27FC236}">
                <a16:creationId xmlns:a16="http://schemas.microsoft.com/office/drawing/2014/main" id="{3BE124D9-F604-4E9D-D0E1-532D79CD30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D7D227-9535-C795-C2C2-43A2BECE66AB}"/>
              </a:ext>
            </a:extLst>
          </p:cNvPr>
          <p:cNvSpPr>
            <a:spLocks noGrp="1"/>
          </p:cNvSpPr>
          <p:nvPr>
            <p:ph type="sldNum" sz="quarter" idx="12"/>
          </p:nvPr>
        </p:nvSpPr>
        <p:spPr/>
        <p:txBody>
          <a:bodyPr/>
          <a:lstStyle/>
          <a:p>
            <a:fld id="{6EFCC5DC-7424-4450-BCBD-17D60AC6A00C}" type="slidenum">
              <a:rPr lang="en-GB" smtClean="0"/>
              <a:t>‹#›</a:t>
            </a:fld>
            <a:endParaRPr lang="en-GB"/>
          </a:p>
        </p:txBody>
      </p:sp>
    </p:spTree>
    <p:extLst>
      <p:ext uri="{BB962C8B-B14F-4D97-AF65-F5344CB8AC3E}">
        <p14:creationId xmlns:p14="http://schemas.microsoft.com/office/powerpoint/2010/main" val="34091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C6ACD6-AA8B-C41E-23BA-65D4738A3DDB}"/>
              </a:ext>
            </a:extLst>
          </p:cNvPr>
          <p:cNvSpPr>
            <a:spLocks noGrp="1"/>
          </p:cNvSpPr>
          <p:nvPr>
            <p:ph type="dt" sz="half" idx="10"/>
          </p:nvPr>
        </p:nvSpPr>
        <p:spPr/>
        <p:txBody>
          <a:bodyPr/>
          <a:lstStyle/>
          <a:p>
            <a:fld id="{4480E5A5-6DE7-4F30-AE31-8CC8C054D93D}" type="datetimeFigureOut">
              <a:rPr lang="en-GB" smtClean="0"/>
              <a:t>08/01/2025</a:t>
            </a:fld>
            <a:endParaRPr lang="en-GB"/>
          </a:p>
        </p:txBody>
      </p:sp>
      <p:sp>
        <p:nvSpPr>
          <p:cNvPr id="3" name="Footer Placeholder 2">
            <a:extLst>
              <a:ext uri="{FF2B5EF4-FFF2-40B4-BE49-F238E27FC236}">
                <a16:creationId xmlns:a16="http://schemas.microsoft.com/office/drawing/2014/main" id="{D51DAF28-78D8-6A69-D0FD-6770D88BE4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4AE140-152D-1C3F-17BE-711E102A9CA7}"/>
              </a:ext>
            </a:extLst>
          </p:cNvPr>
          <p:cNvSpPr>
            <a:spLocks noGrp="1"/>
          </p:cNvSpPr>
          <p:nvPr>
            <p:ph type="sldNum" sz="quarter" idx="12"/>
          </p:nvPr>
        </p:nvSpPr>
        <p:spPr/>
        <p:txBody>
          <a:bodyPr/>
          <a:lstStyle/>
          <a:p>
            <a:fld id="{6EFCC5DC-7424-4450-BCBD-17D60AC6A00C}" type="slidenum">
              <a:rPr lang="en-GB" smtClean="0"/>
              <a:t>‹#›</a:t>
            </a:fld>
            <a:endParaRPr lang="en-GB"/>
          </a:p>
        </p:txBody>
      </p:sp>
    </p:spTree>
    <p:extLst>
      <p:ext uri="{BB962C8B-B14F-4D97-AF65-F5344CB8AC3E}">
        <p14:creationId xmlns:p14="http://schemas.microsoft.com/office/powerpoint/2010/main" val="151276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A38B-AD1B-CC87-54D0-6682C4E10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4ADC5C-12B8-A3B6-8C18-E2BAE96B4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3ED83C-4AD6-E401-EE03-D26DED665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4B3F7-1D5B-ACFB-058F-50DC6150209A}"/>
              </a:ext>
            </a:extLst>
          </p:cNvPr>
          <p:cNvSpPr>
            <a:spLocks noGrp="1"/>
          </p:cNvSpPr>
          <p:nvPr>
            <p:ph type="dt" sz="half" idx="10"/>
          </p:nvPr>
        </p:nvSpPr>
        <p:spPr/>
        <p:txBody>
          <a:bodyPr/>
          <a:lstStyle/>
          <a:p>
            <a:fld id="{4480E5A5-6DE7-4F30-AE31-8CC8C054D93D}" type="datetimeFigureOut">
              <a:rPr lang="en-GB" smtClean="0"/>
              <a:t>08/01/2025</a:t>
            </a:fld>
            <a:endParaRPr lang="en-GB"/>
          </a:p>
        </p:txBody>
      </p:sp>
      <p:sp>
        <p:nvSpPr>
          <p:cNvPr id="6" name="Footer Placeholder 5">
            <a:extLst>
              <a:ext uri="{FF2B5EF4-FFF2-40B4-BE49-F238E27FC236}">
                <a16:creationId xmlns:a16="http://schemas.microsoft.com/office/drawing/2014/main" id="{FAE3A51A-160A-0868-548C-9D1032940F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608A7C-1591-7095-910D-CFCA036A2CD7}"/>
              </a:ext>
            </a:extLst>
          </p:cNvPr>
          <p:cNvSpPr>
            <a:spLocks noGrp="1"/>
          </p:cNvSpPr>
          <p:nvPr>
            <p:ph type="sldNum" sz="quarter" idx="12"/>
          </p:nvPr>
        </p:nvSpPr>
        <p:spPr/>
        <p:txBody>
          <a:bodyPr/>
          <a:lstStyle/>
          <a:p>
            <a:fld id="{6EFCC5DC-7424-4450-BCBD-17D60AC6A00C}" type="slidenum">
              <a:rPr lang="en-GB" smtClean="0"/>
              <a:t>‹#›</a:t>
            </a:fld>
            <a:endParaRPr lang="en-GB"/>
          </a:p>
        </p:txBody>
      </p:sp>
    </p:spTree>
    <p:extLst>
      <p:ext uri="{BB962C8B-B14F-4D97-AF65-F5344CB8AC3E}">
        <p14:creationId xmlns:p14="http://schemas.microsoft.com/office/powerpoint/2010/main" val="340345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5889-08E1-E886-02E0-05A2CFD4E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42DCD5-4A00-ADA1-AC47-54CF03DBC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530B77-52EC-E96E-0A66-68819ECEF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F00B7-5BC3-CE8C-E201-13D381865BC8}"/>
              </a:ext>
            </a:extLst>
          </p:cNvPr>
          <p:cNvSpPr>
            <a:spLocks noGrp="1"/>
          </p:cNvSpPr>
          <p:nvPr>
            <p:ph type="dt" sz="half" idx="10"/>
          </p:nvPr>
        </p:nvSpPr>
        <p:spPr/>
        <p:txBody>
          <a:bodyPr/>
          <a:lstStyle/>
          <a:p>
            <a:fld id="{4480E5A5-6DE7-4F30-AE31-8CC8C054D93D}" type="datetimeFigureOut">
              <a:rPr lang="en-GB" smtClean="0"/>
              <a:t>08/01/2025</a:t>
            </a:fld>
            <a:endParaRPr lang="en-GB"/>
          </a:p>
        </p:txBody>
      </p:sp>
      <p:sp>
        <p:nvSpPr>
          <p:cNvPr id="6" name="Footer Placeholder 5">
            <a:extLst>
              <a:ext uri="{FF2B5EF4-FFF2-40B4-BE49-F238E27FC236}">
                <a16:creationId xmlns:a16="http://schemas.microsoft.com/office/drawing/2014/main" id="{E950345E-84FE-AD2D-A0E8-AB5EF2EFEB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AC9D19-E51F-BD09-3982-448272E67B5E}"/>
              </a:ext>
            </a:extLst>
          </p:cNvPr>
          <p:cNvSpPr>
            <a:spLocks noGrp="1"/>
          </p:cNvSpPr>
          <p:nvPr>
            <p:ph type="sldNum" sz="quarter" idx="12"/>
          </p:nvPr>
        </p:nvSpPr>
        <p:spPr/>
        <p:txBody>
          <a:bodyPr/>
          <a:lstStyle/>
          <a:p>
            <a:fld id="{6EFCC5DC-7424-4450-BCBD-17D60AC6A00C}" type="slidenum">
              <a:rPr lang="en-GB" smtClean="0"/>
              <a:t>‹#›</a:t>
            </a:fld>
            <a:endParaRPr lang="en-GB"/>
          </a:p>
        </p:txBody>
      </p:sp>
    </p:spTree>
    <p:extLst>
      <p:ext uri="{BB962C8B-B14F-4D97-AF65-F5344CB8AC3E}">
        <p14:creationId xmlns:p14="http://schemas.microsoft.com/office/powerpoint/2010/main" val="256227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8D2A77-CED1-1494-6EFD-3D44D6167F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6EC4E8-2C33-DC30-44C1-C55DEDAE3F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303799-D71D-D82A-459E-53DAE0921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0E5A5-6DE7-4F30-AE31-8CC8C054D93D}" type="datetimeFigureOut">
              <a:rPr lang="en-GB" smtClean="0"/>
              <a:t>08/01/2025</a:t>
            </a:fld>
            <a:endParaRPr lang="en-GB"/>
          </a:p>
        </p:txBody>
      </p:sp>
      <p:sp>
        <p:nvSpPr>
          <p:cNvPr id="5" name="Footer Placeholder 4">
            <a:extLst>
              <a:ext uri="{FF2B5EF4-FFF2-40B4-BE49-F238E27FC236}">
                <a16:creationId xmlns:a16="http://schemas.microsoft.com/office/drawing/2014/main" id="{CA36236D-079A-7B6C-C47F-EFD7E5328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F6CA94-2406-4B6D-A5D7-78587F1C03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CC5DC-7424-4450-BCBD-17D60AC6A00C}" type="slidenum">
              <a:rPr lang="en-GB" smtClean="0"/>
              <a:t>‹#›</a:t>
            </a:fld>
            <a:endParaRPr lang="en-GB"/>
          </a:p>
        </p:txBody>
      </p:sp>
      <p:sp>
        <p:nvSpPr>
          <p:cNvPr id="8" name="TextBox 7">
            <a:extLst>
              <a:ext uri="{FF2B5EF4-FFF2-40B4-BE49-F238E27FC236}">
                <a16:creationId xmlns:a16="http://schemas.microsoft.com/office/drawing/2014/main" id="{ACE43C2F-4F7A-F78B-BBAA-F433817A09C2}"/>
              </a:ext>
            </a:extLst>
          </p:cNvPr>
          <p:cNvSpPr txBox="1"/>
          <p:nvPr userDrawn="1">
            <p:extLst>
              <p:ext uri="{1162E1C5-73C7-4A58-AE30-91384D911F3F}">
                <p184:classification xmlns:p184="http://schemas.microsoft.com/office/powerpoint/2018/4/main" val="hdr"/>
              </p:ext>
            </p:extLst>
          </p:nvPr>
        </p:nvSpPr>
        <p:spPr>
          <a:xfrm>
            <a:off x="5865813" y="1905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72188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5C6A37-63A3-4F8F-8667-F2F86471EC86}"/>
              </a:ext>
            </a:extLst>
          </p:cNvPr>
          <p:cNvPicPr>
            <a:picLocks noChangeAspect="1"/>
          </p:cNvPicPr>
          <p:nvPr/>
        </p:nvPicPr>
        <p:blipFill>
          <a:blip r:embed="rId2">
            <a:alphaModFix amt="90000"/>
            <a:extLst>
              <a:ext uri="{28A0092B-C50C-407E-A947-70E740481C1C}">
                <a14:useLocalDpi xmlns:a14="http://schemas.microsoft.com/office/drawing/2010/main" val="0"/>
              </a:ext>
            </a:extLst>
          </a:blip>
          <a:srcRect t="28825" b="28825"/>
          <a:stretch/>
        </p:blipFill>
        <p:spPr bwMode="auto">
          <a:xfrm>
            <a:off x="0" y="1652631"/>
            <a:ext cx="12192000" cy="3873526"/>
          </a:xfrm>
          <a:prstGeom prst="rect">
            <a:avLst/>
          </a:prstGeom>
          <a:solidFill>
            <a:schemeClr val="tx1"/>
          </a:solidFill>
        </p:spPr>
      </p:pic>
      <p:sp>
        <p:nvSpPr>
          <p:cNvPr id="3" name="TextBox 2">
            <a:extLst>
              <a:ext uri="{FF2B5EF4-FFF2-40B4-BE49-F238E27FC236}">
                <a16:creationId xmlns:a16="http://schemas.microsoft.com/office/drawing/2014/main" id="{863300E5-B304-4FA1-9357-E98711AD0F60}"/>
              </a:ext>
            </a:extLst>
          </p:cNvPr>
          <p:cNvSpPr txBox="1"/>
          <p:nvPr/>
        </p:nvSpPr>
        <p:spPr>
          <a:xfrm>
            <a:off x="302004" y="1803634"/>
            <a:ext cx="6969234"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Freight Safety Improvement Programme (FSIP)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Control Period 7 (CP7) Investment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endParaRPr>
          </a:p>
        </p:txBody>
      </p:sp>
      <p:pic>
        <p:nvPicPr>
          <p:cNvPr id="2" name="Picture 2">
            <a:extLst>
              <a:ext uri="{FF2B5EF4-FFF2-40B4-BE49-F238E27FC236}">
                <a16:creationId xmlns:a16="http://schemas.microsoft.com/office/drawing/2014/main" id="{BC23ABE3-89DD-DA5D-D69B-98E8B5032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6201" y="5639060"/>
            <a:ext cx="1098998" cy="109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5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a:extLst>
              <a:ext uri="{FF2B5EF4-FFF2-40B4-BE49-F238E27FC236}">
                <a16:creationId xmlns:a16="http://schemas.microsoft.com/office/drawing/2014/main" id="{0895D975-6783-3383-E7B5-BC2E66C01956}"/>
              </a:ext>
            </a:extLst>
          </p:cNvPr>
          <p:cNvSpPr txBox="1">
            <a:spLocks/>
          </p:cNvSpPr>
          <p:nvPr/>
        </p:nvSpPr>
        <p:spPr>
          <a:xfrm>
            <a:off x="405442" y="365125"/>
            <a:ext cx="10948358" cy="536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CD2753"/>
                </a:solidFill>
                <a:latin typeface="Network Rail Sans" panose="02000000040000020004"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CD2753"/>
                </a:solidFill>
                <a:effectLst/>
                <a:uLnTx/>
                <a:uFillTx/>
                <a:latin typeface="Network Rail Sans" panose="02000000040000020004" pitchFamily="2" charset="0"/>
                <a:ea typeface="+mj-ea"/>
                <a:cs typeface="+mj-cs"/>
              </a:rPr>
              <a:t>Investment Criteria</a:t>
            </a:r>
            <a:endParaRPr kumimoji="0" lang="en-GB" sz="3200" b="1" i="0" u="none" strike="noStrike" kern="1200" cap="none" spc="0" normalizeH="0" baseline="0" noProof="0" dirty="0">
              <a:ln>
                <a:noFill/>
              </a:ln>
              <a:solidFill>
                <a:srgbClr val="CD2753"/>
              </a:solidFill>
              <a:effectLst/>
              <a:uLnTx/>
              <a:uFillTx/>
              <a:latin typeface="Network Rail Sans" panose="02000000040000020004" pitchFamily="2" charset="0"/>
              <a:ea typeface="+mj-ea"/>
              <a:cs typeface="+mj-cs"/>
            </a:endParaRPr>
          </a:p>
        </p:txBody>
      </p:sp>
      <p:sp>
        <p:nvSpPr>
          <p:cNvPr id="82" name="TextBox 81">
            <a:extLst>
              <a:ext uri="{FF2B5EF4-FFF2-40B4-BE49-F238E27FC236}">
                <a16:creationId xmlns:a16="http://schemas.microsoft.com/office/drawing/2014/main" id="{EF604607-646E-7AF5-57A4-D3E7059A4BD9}"/>
              </a:ext>
            </a:extLst>
          </p:cNvPr>
          <p:cNvSpPr txBox="1"/>
          <p:nvPr/>
        </p:nvSpPr>
        <p:spPr>
          <a:xfrm>
            <a:off x="405442" y="964800"/>
            <a:ext cx="11430482" cy="954107"/>
          </a:xfrm>
          <a:prstGeom prst="rect">
            <a:avLst/>
          </a:prstGeom>
          <a:noFill/>
        </p:spPr>
        <p:txBody>
          <a:bodyPr wrap="square" rtlCol="0">
            <a:spAutoFit/>
          </a:bodyPr>
          <a:lstStyle/>
          <a:p>
            <a:pPr>
              <a:defRPr/>
            </a:pPr>
            <a:r>
              <a:rPr lang="en-GB" sz="1400" dirty="0">
                <a:solidFill>
                  <a:prstClr val="black"/>
                </a:solidFill>
                <a:latin typeface="Network Rail Sans" panose="02000000040000020004" pitchFamily="2" charset="0"/>
              </a:rPr>
              <a:t>The FSIP investment criteria sets the guidelines to define how FSIP funding can be accessed, how investment decisions will be made and the requirements for governance and assurance processes. In response to lessons learned from Control Period 6 (CP6), this has been updated to enable a more considered approach to schemes considered for funding in CP7, in line with our strategic intent to deliver a greater proportion of exploit/innovate schemes. Scheme proposers must agree to/demonstrate the following criteria in order for their scheme to be considered for funding. </a:t>
            </a:r>
          </a:p>
        </p:txBody>
      </p:sp>
      <p:sp>
        <p:nvSpPr>
          <p:cNvPr id="83" name="Line 10">
            <a:extLst>
              <a:ext uri="{FF2B5EF4-FFF2-40B4-BE49-F238E27FC236}">
                <a16:creationId xmlns:a16="http://schemas.microsoft.com/office/drawing/2014/main" id="{2BF49F4B-AFEB-F29C-984C-6228E48D88DD}"/>
              </a:ext>
            </a:extLst>
          </p:cNvPr>
          <p:cNvSpPr>
            <a:spLocks noChangeShapeType="1"/>
          </p:cNvSpPr>
          <p:nvPr/>
        </p:nvSpPr>
        <p:spPr bwMode="auto">
          <a:xfrm rot="18900000">
            <a:off x="6042843" y="3125480"/>
            <a:ext cx="0" cy="0"/>
          </a:xfrm>
          <a:prstGeom prst="line">
            <a:avLst/>
          </a:prstGeom>
          <a:noFill/>
          <a:ln w="15875" cap="flat">
            <a:solidFill>
              <a:srgbClr val="231F20"/>
            </a:solidFill>
            <a:prstDash val="solid"/>
            <a:miter lim="800000"/>
            <a:headEnd/>
            <a:tailE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2400" kern="0">
              <a:solidFill>
                <a:prstClr val="black"/>
              </a:solidFill>
              <a:latin typeface="Network Rail Sans" panose="02000000040000020004" pitchFamily="2" charset="0"/>
            </a:endParaRPr>
          </a:p>
        </p:txBody>
      </p:sp>
      <p:grpSp>
        <p:nvGrpSpPr>
          <p:cNvPr id="84" name="Group 83">
            <a:extLst>
              <a:ext uri="{FF2B5EF4-FFF2-40B4-BE49-F238E27FC236}">
                <a16:creationId xmlns:a16="http://schemas.microsoft.com/office/drawing/2014/main" id="{344CE14D-0504-EE8F-B1B9-7C2387651AC3}"/>
              </a:ext>
            </a:extLst>
          </p:cNvPr>
          <p:cNvGrpSpPr/>
          <p:nvPr/>
        </p:nvGrpSpPr>
        <p:grpSpPr>
          <a:xfrm>
            <a:off x="3746329" y="1827887"/>
            <a:ext cx="4593028" cy="4597848"/>
            <a:chOff x="3657600" y="1181940"/>
            <a:chExt cx="4876800" cy="4881918"/>
          </a:xfrm>
        </p:grpSpPr>
        <p:sp>
          <p:nvSpPr>
            <p:cNvPr id="85" name="Freeform 9">
              <a:extLst>
                <a:ext uri="{FF2B5EF4-FFF2-40B4-BE49-F238E27FC236}">
                  <a16:creationId xmlns:a16="http://schemas.microsoft.com/office/drawing/2014/main" id="{B47960F1-8A39-5C97-C7E2-E5FD681709F6}"/>
                </a:ext>
              </a:extLst>
            </p:cNvPr>
            <p:cNvSpPr>
              <a:spLocks/>
            </p:cNvSpPr>
            <p:nvPr/>
          </p:nvSpPr>
          <p:spPr bwMode="auto">
            <a:xfrm rot="18900000">
              <a:off x="4112160" y="1181940"/>
              <a:ext cx="2466836" cy="3409445"/>
            </a:xfrm>
            <a:custGeom>
              <a:avLst/>
              <a:gdLst>
                <a:gd name="T0" fmla="*/ 233 w 467"/>
                <a:gd name="T1" fmla="*/ 0 h 646"/>
                <a:gd name="T2" fmla="*/ 0 w 467"/>
                <a:gd name="T3" fmla="*/ 232 h 646"/>
                <a:gd name="T4" fmla="*/ 10 w 467"/>
                <a:gd name="T5" fmla="*/ 299 h 646"/>
                <a:gd name="T6" fmla="*/ 73 w 467"/>
                <a:gd name="T7" fmla="*/ 400 h 646"/>
                <a:gd name="T8" fmla="*/ 73 w 467"/>
                <a:gd name="T9" fmla="*/ 401 h 646"/>
                <a:gd name="T10" fmla="*/ 119 w 467"/>
                <a:gd name="T11" fmla="*/ 522 h 646"/>
                <a:gd name="T12" fmla="*/ 79 w 467"/>
                <a:gd name="T13" fmla="*/ 636 h 646"/>
                <a:gd name="T14" fmla="*/ 84 w 467"/>
                <a:gd name="T15" fmla="*/ 646 h 646"/>
                <a:gd name="T16" fmla="*/ 169 w 467"/>
                <a:gd name="T17" fmla="*/ 586 h 646"/>
                <a:gd name="T18" fmla="*/ 178 w 467"/>
                <a:gd name="T19" fmla="*/ 522 h 646"/>
                <a:gd name="T20" fmla="*/ 169 w 467"/>
                <a:gd name="T21" fmla="*/ 456 h 646"/>
                <a:gd name="T22" fmla="*/ 98 w 467"/>
                <a:gd name="T23" fmla="*/ 342 h 646"/>
                <a:gd name="T24" fmla="*/ 59 w 467"/>
                <a:gd name="T25" fmla="*/ 232 h 646"/>
                <a:gd name="T26" fmla="*/ 233 w 467"/>
                <a:gd name="T27" fmla="*/ 59 h 646"/>
                <a:gd name="T28" fmla="*/ 408 w 467"/>
                <a:gd name="T29" fmla="*/ 232 h 646"/>
                <a:gd name="T30" fmla="*/ 361 w 467"/>
                <a:gd name="T31" fmla="*/ 351 h 646"/>
                <a:gd name="T32" fmla="*/ 457 w 467"/>
                <a:gd name="T33" fmla="*/ 299 h 646"/>
                <a:gd name="T34" fmla="*/ 467 w 467"/>
                <a:gd name="T35" fmla="*/ 232 h 646"/>
                <a:gd name="T36" fmla="*/ 233 w 467"/>
                <a:gd name="T3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646">
                  <a:moveTo>
                    <a:pt x="233" y="0"/>
                  </a:moveTo>
                  <a:cubicBezTo>
                    <a:pt x="105" y="0"/>
                    <a:pt x="0" y="104"/>
                    <a:pt x="0" y="232"/>
                  </a:cubicBezTo>
                  <a:cubicBezTo>
                    <a:pt x="0" y="255"/>
                    <a:pt x="3" y="278"/>
                    <a:pt x="10" y="299"/>
                  </a:cubicBezTo>
                  <a:cubicBezTo>
                    <a:pt x="21" y="338"/>
                    <a:pt x="43" y="373"/>
                    <a:pt x="73" y="400"/>
                  </a:cubicBezTo>
                  <a:cubicBezTo>
                    <a:pt x="73" y="401"/>
                    <a:pt x="73" y="401"/>
                    <a:pt x="73" y="401"/>
                  </a:cubicBezTo>
                  <a:cubicBezTo>
                    <a:pt x="102" y="432"/>
                    <a:pt x="119" y="476"/>
                    <a:pt x="119" y="522"/>
                  </a:cubicBezTo>
                  <a:cubicBezTo>
                    <a:pt x="119" y="565"/>
                    <a:pt x="105" y="605"/>
                    <a:pt x="79" y="636"/>
                  </a:cubicBezTo>
                  <a:cubicBezTo>
                    <a:pt x="84" y="646"/>
                    <a:pt x="84" y="646"/>
                    <a:pt x="84" y="646"/>
                  </a:cubicBezTo>
                  <a:cubicBezTo>
                    <a:pt x="110" y="624"/>
                    <a:pt x="136" y="596"/>
                    <a:pt x="169" y="586"/>
                  </a:cubicBezTo>
                  <a:cubicBezTo>
                    <a:pt x="175" y="566"/>
                    <a:pt x="178" y="544"/>
                    <a:pt x="178" y="522"/>
                  </a:cubicBezTo>
                  <a:cubicBezTo>
                    <a:pt x="178" y="499"/>
                    <a:pt x="175" y="477"/>
                    <a:pt x="169" y="456"/>
                  </a:cubicBezTo>
                  <a:cubicBezTo>
                    <a:pt x="156" y="413"/>
                    <a:pt x="131" y="370"/>
                    <a:pt x="98" y="342"/>
                  </a:cubicBezTo>
                  <a:cubicBezTo>
                    <a:pt x="74" y="312"/>
                    <a:pt x="59" y="274"/>
                    <a:pt x="59" y="232"/>
                  </a:cubicBezTo>
                  <a:cubicBezTo>
                    <a:pt x="59" y="136"/>
                    <a:pt x="137" y="59"/>
                    <a:pt x="233" y="59"/>
                  </a:cubicBezTo>
                  <a:cubicBezTo>
                    <a:pt x="330" y="59"/>
                    <a:pt x="408" y="136"/>
                    <a:pt x="408" y="232"/>
                  </a:cubicBezTo>
                  <a:cubicBezTo>
                    <a:pt x="408" y="278"/>
                    <a:pt x="390" y="320"/>
                    <a:pt x="361" y="351"/>
                  </a:cubicBezTo>
                  <a:cubicBezTo>
                    <a:pt x="361" y="351"/>
                    <a:pt x="422" y="309"/>
                    <a:pt x="457" y="299"/>
                  </a:cubicBezTo>
                  <a:cubicBezTo>
                    <a:pt x="463" y="278"/>
                    <a:pt x="467" y="255"/>
                    <a:pt x="467" y="232"/>
                  </a:cubicBezTo>
                  <a:cubicBezTo>
                    <a:pt x="467" y="104"/>
                    <a:pt x="362" y="0"/>
                    <a:pt x="233" y="0"/>
                  </a:cubicBezTo>
                  <a:close/>
                </a:path>
              </a:pathLst>
            </a:custGeom>
            <a:solidFill>
              <a:srgbClr val="CD1F58">
                <a:lumMod val="40000"/>
                <a:lumOff val="6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Network Rail Sans" panose="02000000040000020004" pitchFamily="2" charset="0"/>
              </a:endParaRPr>
            </a:p>
          </p:txBody>
        </p:sp>
        <p:sp>
          <p:nvSpPr>
            <p:cNvPr id="86" name="Freeform 11">
              <a:extLst>
                <a:ext uri="{FF2B5EF4-FFF2-40B4-BE49-F238E27FC236}">
                  <a16:creationId xmlns:a16="http://schemas.microsoft.com/office/drawing/2014/main" id="{5CECA803-682A-8DE6-58C0-A774FF7D9723}"/>
                </a:ext>
              </a:extLst>
            </p:cNvPr>
            <p:cNvSpPr>
              <a:spLocks/>
            </p:cNvSpPr>
            <p:nvPr/>
          </p:nvSpPr>
          <p:spPr bwMode="auto">
            <a:xfrm rot="18900000">
              <a:off x="5603572" y="2692294"/>
              <a:ext cx="2466836" cy="3371564"/>
            </a:xfrm>
            <a:custGeom>
              <a:avLst/>
              <a:gdLst>
                <a:gd name="T0" fmla="*/ 458 w 467"/>
                <a:gd name="T1" fmla="*/ 343 h 639"/>
                <a:gd name="T2" fmla="*/ 448 w 467"/>
                <a:gd name="T3" fmla="*/ 340 h 639"/>
                <a:gd name="T4" fmla="*/ 458 w 467"/>
                <a:gd name="T5" fmla="*/ 343 h 639"/>
                <a:gd name="T6" fmla="*/ 399 w 467"/>
                <a:gd name="T7" fmla="*/ 243 h 639"/>
                <a:gd name="T8" fmla="*/ 399 w 467"/>
                <a:gd name="T9" fmla="*/ 243 h 639"/>
                <a:gd name="T10" fmla="*/ 348 w 467"/>
                <a:gd name="T11" fmla="*/ 119 h 639"/>
                <a:gd name="T12" fmla="*/ 394 w 467"/>
                <a:gd name="T13" fmla="*/ 2 h 639"/>
                <a:gd name="T14" fmla="*/ 391 w 467"/>
                <a:gd name="T15" fmla="*/ 0 h 639"/>
                <a:gd name="T16" fmla="*/ 299 w 467"/>
                <a:gd name="T17" fmla="*/ 52 h 639"/>
                <a:gd name="T18" fmla="*/ 289 w 467"/>
                <a:gd name="T19" fmla="*/ 119 h 639"/>
                <a:gd name="T20" fmla="*/ 298 w 467"/>
                <a:gd name="T21" fmla="*/ 183 h 639"/>
                <a:gd name="T22" fmla="*/ 346 w 467"/>
                <a:gd name="T23" fmla="*/ 271 h 639"/>
                <a:gd name="T24" fmla="*/ 346 w 467"/>
                <a:gd name="T25" fmla="*/ 271 h 639"/>
                <a:gd name="T26" fmla="*/ 346 w 467"/>
                <a:gd name="T27" fmla="*/ 272 h 639"/>
                <a:gd name="T28" fmla="*/ 368 w 467"/>
                <a:gd name="T29" fmla="*/ 294 h 639"/>
                <a:gd name="T30" fmla="*/ 408 w 467"/>
                <a:gd name="T31" fmla="*/ 407 h 639"/>
                <a:gd name="T32" fmla="*/ 233 w 467"/>
                <a:gd name="T33" fmla="*/ 580 h 639"/>
                <a:gd name="T34" fmla="*/ 59 w 467"/>
                <a:gd name="T35" fmla="*/ 407 h 639"/>
                <a:gd name="T36" fmla="*/ 110 w 467"/>
                <a:gd name="T37" fmla="*/ 284 h 639"/>
                <a:gd name="T38" fmla="*/ 109 w 467"/>
                <a:gd name="T39" fmla="*/ 282 h 639"/>
                <a:gd name="T40" fmla="*/ 9 w 467"/>
                <a:gd name="T41" fmla="*/ 342 h 639"/>
                <a:gd name="T42" fmla="*/ 0 w 467"/>
                <a:gd name="T43" fmla="*/ 407 h 639"/>
                <a:gd name="T44" fmla="*/ 233 w 467"/>
                <a:gd name="T45" fmla="*/ 639 h 639"/>
                <a:gd name="T46" fmla="*/ 467 w 467"/>
                <a:gd name="T47" fmla="*/ 407 h 639"/>
                <a:gd name="T48" fmla="*/ 458 w 467"/>
                <a:gd name="T49" fmla="*/ 3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639">
                  <a:moveTo>
                    <a:pt x="458" y="343"/>
                  </a:moveTo>
                  <a:cubicBezTo>
                    <a:pt x="455" y="342"/>
                    <a:pt x="452" y="341"/>
                    <a:pt x="448" y="340"/>
                  </a:cubicBezTo>
                  <a:cubicBezTo>
                    <a:pt x="452" y="341"/>
                    <a:pt x="455" y="342"/>
                    <a:pt x="458" y="343"/>
                  </a:cubicBezTo>
                  <a:cubicBezTo>
                    <a:pt x="447" y="305"/>
                    <a:pt x="426" y="271"/>
                    <a:pt x="399" y="243"/>
                  </a:cubicBezTo>
                  <a:cubicBezTo>
                    <a:pt x="399" y="243"/>
                    <a:pt x="399" y="243"/>
                    <a:pt x="399" y="243"/>
                  </a:cubicBezTo>
                  <a:cubicBezTo>
                    <a:pt x="367" y="212"/>
                    <a:pt x="348" y="168"/>
                    <a:pt x="348" y="119"/>
                  </a:cubicBezTo>
                  <a:cubicBezTo>
                    <a:pt x="348" y="74"/>
                    <a:pt x="365" y="33"/>
                    <a:pt x="394" y="2"/>
                  </a:cubicBezTo>
                  <a:cubicBezTo>
                    <a:pt x="391" y="0"/>
                    <a:pt x="391" y="0"/>
                    <a:pt x="391" y="0"/>
                  </a:cubicBezTo>
                  <a:cubicBezTo>
                    <a:pt x="365" y="24"/>
                    <a:pt x="333" y="42"/>
                    <a:pt x="299" y="52"/>
                  </a:cubicBezTo>
                  <a:cubicBezTo>
                    <a:pt x="292" y="74"/>
                    <a:pt x="289" y="96"/>
                    <a:pt x="289" y="119"/>
                  </a:cubicBezTo>
                  <a:cubicBezTo>
                    <a:pt x="289" y="141"/>
                    <a:pt x="292" y="163"/>
                    <a:pt x="298" y="183"/>
                  </a:cubicBezTo>
                  <a:cubicBezTo>
                    <a:pt x="307" y="216"/>
                    <a:pt x="324" y="246"/>
                    <a:pt x="346" y="271"/>
                  </a:cubicBezTo>
                  <a:cubicBezTo>
                    <a:pt x="346" y="271"/>
                    <a:pt x="346" y="271"/>
                    <a:pt x="346" y="271"/>
                  </a:cubicBezTo>
                  <a:cubicBezTo>
                    <a:pt x="346" y="271"/>
                    <a:pt x="346" y="271"/>
                    <a:pt x="346" y="272"/>
                  </a:cubicBezTo>
                  <a:cubicBezTo>
                    <a:pt x="353" y="279"/>
                    <a:pt x="360" y="287"/>
                    <a:pt x="368" y="294"/>
                  </a:cubicBezTo>
                  <a:cubicBezTo>
                    <a:pt x="393" y="324"/>
                    <a:pt x="408" y="364"/>
                    <a:pt x="408" y="407"/>
                  </a:cubicBezTo>
                  <a:cubicBezTo>
                    <a:pt x="408" y="503"/>
                    <a:pt x="330" y="580"/>
                    <a:pt x="233" y="580"/>
                  </a:cubicBezTo>
                  <a:cubicBezTo>
                    <a:pt x="137" y="580"/>
                    <a:pt x="59" y="503"/>
                    <a:pt x="59" y="407"/>
                  </a:cubicBezTo>
                  <a:cubicBezTo>
                    <a:pt x="59" y="359"/>
                    <a:pt x="78" y="315"/>
                    <a:pt x="110" y="284"/>
                  </a:cubicBezTo>
                  <a:cubicBezTo>
                    <a:pt x="109" y="282"/>
                    <a:pt x="109" y="282"/>
                    <a:pt x="109" y="282"/>
                  </a:cubicBezTo>
                  <a:cubicBezTo>
                    <a:pt x="82" y="310"/>
                    <a:pt x="47" y="331"/>
                    <a:pt x="9" y="342"/>
                  </a:cubicBezTo>
                  <a:cubicBezTo>
                    <a:pt x="3" y="363"/>
                    <a:pt x="0" y="384"/>
                    <a:pt x="0" y="407"/>
                  </a:cubicBezTo>
                  <a:cubicBezTo>
                    <a:pt x="0" y="535"/>
                    <a:pt x="105" y="639"/>
                    <a:pt x="233" y="639"/>
                  </a:cubicBezTo>
                  <a:cubicBezTo>
                    <a:pt x="362" y="639"/>
                    <a:pt x="467" y="535"/>
                    <a:pt x="467" y="407"/>
                  </a:cubicBezTo>
                  <a:cubicBezTo>
                    <a:pt x="467" y="385"/>
                    <a:pt x="464" y="363"/>
                    <a:pt x="458" y="343"/>
                  </a:cubicBezTo>
                  <a:close/>
                </a:path>
              </a:pathLst>
            </a:custGeom>
            <a:solidFill>
              <a:srgbClr val="CD1F58">
                <a:lumMod val="75000"/>
              </a:srgbClr>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Network Rail Sans" panose="02000000040000020004" pitchFamily="2" charset="0"/>
              </a:endParaRPr>
            </a:p>
          </p:txBody>
        </p:sp>
        <p:sp>
          <p:nvSpPr>
            <p:cNvPr id="87" name="Freeform 12">
              <a:extLst>
                <a:ext uri="{FF2B5EF4-FFF2-40B4-BE49-F238E27FC236}">
                  <a16:creationId xmlns:a16="http://schemas.microsoft.com/office/drawing/2014/main" id="{B4452585-F461-4ED5-9046-3FC667D3544C}"/>
                </a:ext>
              </a:extLst>
            </p:cNvPr>
            <p:cNvSpPr>
              <a:spLocks/>
            </p:cNvSpPr>
            <p:nvPr/>
          </p:nvSpPr>
          <p:spPr bwMode="auto">
            <a:xfrm rot="18900000">
              <a:off x="5169521" y="1642599"/>
              <a:ext cx="3364879" cy="2453465"/>
            </a:xfrm>
            <a:custGeom>
              <a:avLst/>
              <a:gdLst>
                <a:gd name="T0" fmla="*/ 403 w 637"/>
                <a:gd name="T1" fmla="*/ 0 h 465"/>
                <a:gd name="T2" fmla="*/ 338 w 637"/>
                <a:gd name="T3" fmla="*/ 9 h 465"/>
                <a:gd name="T4" fmla="*/ 242 w 637"/>
                <a:gd name="T5" fmla="*/ 61 h 465"/>
                <a:gd name="T6" fmla="*/ 114 w 637"/>
                <a:gd name="T7" fmla="*/ 116 h 465"/>
                <a:gd name="T8" fmla="*/ 0 w 637"/>
                <a:gd name="T9" fmla="*/ 74 h 465"/>
                <a:gd name="T10" fmla="*/ 50 w 637"/>
                <a:gd name="T11" fmla="*/ 166 h 465"/>
                <a:gd name="T12" fmla="*/ 114 w 637"/>
                <a:gd name="T13" fmla="*/ 175 h 465"/>
                <a:gd name="T14" fmla="*/ 180 w 637"/>
                <a:gd name="T15" fmla="*/ 165 h 465"/>
                <a:gd name="T16" fmla="*/ 274 w 637"/>
                <a:gd name="T17" fmla="*/ 116 h 465"/>
                <a:gd name="T18" fmla="*/ 285 w 637"/>
                <a:gd name="T19" fmla="*/ 105 h 465"/>
                <a:gd name="T20" fmla="*/ 403 w 637"/>
                <a:gd name="T21" fmla="*/ 59 h 465"/>
                <a:gd name="T22" fmla="*/ 578 w 637"/>
                <a:gd name="T23" fmla="*/ 232 h 465"/>
                <a:gd name="T24" fmla="*/ 403 w 637"/>
                <a:gd name="T25" fmla="*/ 406 h 465"/>
                <a:gd name="T26" fmla="*/ 281 w 637"/>
                <a:gd name="T27" fmla="*/ 356 h 465"/>
                <a:gd name="T28" fmla="*/ 280 w 637"/>
                <a:gd name="T29" fmla="*/ 356 h 465"/>
                <a:gd name="T30" fmla="*/ 280 w 637"/>
                <a:gd name="T31" fmla="*/ 356 h 465"/>
                <a:gd name="T32" fmla="*/ 339 w 637"/>
                <a:gd name="T33" fmla="*/ 456 h 465"/>
                <a:gd name="T34" fmla="*/ 403 w 637"/>
                <a:gd name="T35" fmla="*/ 465 h 465"/>
                <a:gd name="T36" fmla="*/ 637 w 637"/>
                <a:gd name="T37" fmla="*/ 232 h 465"/>
                <a:gd name="T38" fmla="*/ 403 w 637"/>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465">
                  <a:moveTo>
                    <a:pt x="403" y="0"/>
                  </a:moveTo>
                  <a:cubicBezTo>
                    <a:pt x="381" y="0"/>
                    <a:pt x="359" y="3"/>
                    <a:pt x="338" y="9"/>
                  </a:cubicBezTo>
                  <a:cubicBezTo>
                    <a:pt x="303" y="19"/>
                    <a:pt x="242" y="61"/>
                    <a:pt x="242" y="61"/>
                  </a:cubicBezTo>
                  <a:cubicBezTo>
                    <a:pt x="210" y="95"/>
                    <a:pt x="165" y="116"/>
                    <a:pt x="114" y="116"/>
                  </a:cubicBezTo>
                  <a:cubicBezTo>
                    <a:pt x="71" y="116"/>
                    <a:pt x="31" y="100"/>
                    <a:pt x="0" y="74"/>
                  </a:cubicBezTo>
                  <a:cubicBezTo>
                    <a:pt x="23" y="100"/>
                    <a:pt x="40" y="133"/>
                    <a:pt x="50" y="166"/>
                  </a:cubicBezTo>
                  <a:cubicBezTo>
                    <a:pt x="70" y="171"/>
                    <a:pt x="92" y="175"/>
                    <a:pt x="114" y="175"/>
                  </a:cubicBezTo>
                  <a:cubicBezTo>
                    <a:pt x="137" y="175"/>
                    <a:pt x="159" y="171"/>
                    <a:pt x="180" y="165"/>
                  </a:cubicBezTo>
                  <a:cubicBezTo>
                    <a:pt x="214" y="155"/>
                    <a:pt x="248" y="139"/>
                    <a:pt x="274" y="116"/>
                  </a:cubicBezTo>
                  <a:cubicBezTo>
                    <a:pt x="278" y="112"/>
                    <a:pt x="282" y="108"/>
                    <a:pt x="285" y="105"/>
                  </a:cubicBezTo>
                  <a:cubicBezTo>
                    <a:pt x="316" y="76"/>
                    <a:pt x="358" y="59"/>
                    <a:pt x="403" y="59"/>
                  </a:cubicBezTo>
                  <a:cubicBezTo>
                    <a:pt x="500" y="59"/>
                    <a:pt x="578" y="136"/>
                    <a:pt x="578" y="232"/>
                  </a:cubicBezTo>
                  <a:cubicBezTo>
                    <a:pt x="578" y="328"/>
                    <a:pt x="500" y="406"/>
                    <a:pt x="403" y="406"/>
                  </a:cubicBezTo>
                  <a:cubicBezTo>
                    <a:pt x="355" y="406"/>
                    <a:pt x="312" y="387"/>
                    <a:pt x="281" y="356"/>
                  </a:cubicBezTo>
                  <a:cubicBezTo>
                    <a:pt x="280" y="356"/>
                    <a:pt x="280" y="356"/>
                    <a:pt x="280" y="356"/>
                  </a:cubicBezTo>
                  <a:cubicBezTo>
                    <a:pt x="280" y="356"/>
                    <a:pt x="280" y="356"/>
                    <a:pt x="280" y="356"/>
                  </a:cubicBezTo>
                  <a:cubicBezTo>
                    <a:pt x="307" y="384"/>
                    <a:pt x="328" y="418"/>
                    <a:pt x="339" y="456"/>
                  </a:cubicBezTo>
                  <a:cubicBezTo>
                    <a:pt x="359" y="462"/>
                    <a:pt x="381" y="465"/>
                    <a:pt x="403" y="465"/>
                  </a:cubicBezTo>
                  <a:cubicBezTo>
                    <a:pt x="532" y="465"/>
                    <a:pt x="637" y="360"/>
                    <a:pt x="637" y="232"/>
                  </a:cubicBezTo>
                  <a:cubicBezTo>
                    <a:pt x="637" y="104"/>
                    <a:pt x="532" y="0"/>
                    <a:pt x="403" y="0"/>
                  </a:cubicBezTo>
                  <a:close/>
                </a:path>
              </a:pathLst>
            </a:custGeom>
            <a:solidFill>
              <a:srgbClr val="CD1F58">
                <a:lumMod val="60000"/>
                <a:lumOff val="4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Network Rail Sans" panose="02000000040000020004" pitchFamily="2" charset="0"/>
              </a:endParaRPr>
            </a:p>
          </p:txBody>
        </p:sp>
        <p:sp>
          <p:nvSpPr>
            <p:cNvPr id="88" name="Freeform 13">
              <a:extLst>
                <a:ext uri="{FF2B5EF4-FFF2-40B4-BE49-F238E27FC236}">
                  <a16:creationId xmlns:a16="http://schemas.microsoft.com/office/drawing/2014/main" id="{4220AC11-4228-2E01-318B-0808E8C17AC1}"/>
                </a:ext>
              </a:extLst>
            </p:cNvPr>
            <p:cNvSpPr>
              <a:spLocks noEditPoints="1"/>
            </p:cNvSpPr>
            <p:nvPr/>
          </p:nvSpPr>
          <p:spPr bwMode="auto">
            <a:xfrm rot="18900000">
              <a:off x="3657600" y="3161588"/>
              <a:ext cx="3338137" cy="2453465"/>
            </a:xfrm>
            <a:custGeom>
              <a:avLst/>
              <a:gdLst>
                <a:gd name="T0" fmla="*/ 586 w 632"/>
                <a:gd name="T1" fmla="*/ 304 h 465"/>
                <a:gd name="T2" fmla="*/ 584 w 632"/>
                <a:gd name="T3" fmla="*/ 297 h 465"/>
                <a:gd name="T4" fmla="*/ 519 w 632"/>
                <a:gd name="T5" fmla="*/ 288 h 465"/>
                <a:gd name="T6" fmla="*/ 453 w 632"/>
                <a:gd name="T7" fmla="*/ 298 h 465"/>
                <a:gd name="T8" fmla="*/ 340 w 632"/>
                <a:gd name="T9" fmla="*/ 373 h 465"/>
                <a:gd name="T10" fmla="*/ 234 w 632"/>
                <a:gd name="T11" fmla="*/ 406 h 465"/>
                <a:gd name="T12" fmla="*/ 59 w 632"/>
                <a:gd name="T13" fmla="*/ 233 h 465"/>
                <a:gd name="T14" fmla="*/ 234 w 632"/>
                <a:gd name="T15" fmla="*/ 59 h 465"/>
                <a:gd name="T16" fmla="*/ 357 w 632"/>
                <a:gd name="T17" fmla="*/ 110 h 465"/>
                <a:gd name="T18" fmla="*/ 357 w 632"/>
                <a:gd name="T19" fmla="*/ 110 h 465"/>
                <a:gd name="T20" fmla="*/ 357 w 632"/>
                <a:gd name="T21" fmla="*/ 110 h 465"/>
                <a:gd name="T22" fmla="*/ 296 w 632"/>
                <a:gd name="T23" fmla="*/ 10 h 465"/>
                <a:gd name="T24" fmla="*/ 295 w 632"/>
                <a:gd name="T25" fmla="*/ 9 h 465"/>
                <a:gd name="T26" fmla="*/ 234 w 632"/>
                <a:gd name="T27" fmla="*/ 0 h 465"/>
                <a:gd name="T28" fmla="*/ 0 w 632"/>
                <a:gd name="T29" fmla="*/ 233 h 465"/>
                <a:gd name="T30" fmla="*/ 234 w 632"/>
                <a:gd name="T31" fmla="*/ 465 h 465"/>
                <a:gd name="T32" fmla="*/ 299 w 632"/>
                <a:gd name="T33" fmla="*/ 456 h 465"/>
                <a:gd name="T34" fmla="*/ 300 w 632"/>
                <a:gd name="T35" fmla="*/ 455 h 465"/>
                <a:gd name="T36" fmla="*/ 396 w 632"/>
                <a:gd name="T37" fmla="*/ 396 h 465"/>
                <a:gd name="T38" fmla="*/ 395 w 632"/>
                <a:gd name="T39" fmla="*/ 396 h 465"/>
                <a:gd name="T40" fmla="*/ 396 w 632"/>
                <a:gd name="T41" fmla="*/ 398 h 465"/>
                <a:gd name="T42" fmla="*/ 519 w 632"/>
                <a:gd name="T43" fmla="*/ 347 h 465"/>
                <a:gd name="T44" fmla="*/ 632 w 632"/>
                <a:gd name="T45" fmla="*/ 385 h 465"/>
                <a:gd name="T46" fmla="*/ 632 w 632"/>
                <a:gd name="T47" fmla="*/ 385 h 465"/>
                <a:gd name="T48" fmla="*/ 586 w 632"/>
                <a:gd name="T49" fmla="*/ 304 h 465"/>
                <a:gd name="T50" fmla="*/ 406 w 632"/>
                <a:gd name="T51" fmla="*/ 385 h 465"/>
                <a:gd name="T52" fmla="*/ 399 w 632"/>
                <a:gd name="T53" fmla="*/ 392 h 465"/>
                <a:gd name="T54" fmla="*/ 406 w 632"/>
                <a:gd name="T55" fmla="*/ 385 h 465"/>
                <a:gd name="T56" fmla="*/ 449 w 632"/>
                <a:gd name="T57" fmla="*/ 312 h 465"/>
                <a:gd name="T58" fmla="*/ 447 w 632"/>
                <a:gd name="T59" fmla="*/ 316 h 465"/>
                <a:gd name="T60" fmla="*/ 449 w 632"/>
                <a:gd name="T61" fmla="*/ 312 h 465"/>
                <a:gd name="T62" fmla="*/ 444 w 632"/>
                <a:gd name="T63" fmla="*/ 325 h 465"/>
                <a:gd name="T64" fmla="*/ 441 w 632"/>
                <a:gd name="T65" fmla="*/ 330 h 465"/>
                <a:gd name="T66" fmla="*/ 444 w 632"/>
                <a:gd name="T67" fmla="*/ 325 h 465"/>
                <a:gd name="T68" fmla="*/ 437 w 632"/>
                <a:gd name="T69" fmla="*/ 338 h 465"/>
                <a:gd name="T70" fmla="*/ 435 w 632"/>
                <a:gd name="T71" fmla="*/ 343 h 465"/>
                <a:gd name="T72" fmla="*/ 437 w 632"/>
                <a:gd name="T73" fmla="*/ 338 h 465"/>
                <a:gd name="T74" fmla="*/ 431 w 632"/>
                <a:gd name="T75" fmla="*/ 351 h 465"/>
                <a:gd name="T76" fmla="*/ 427 w 632"/>
                <a:gd name="T77" fmla="*/ 356 h 465"/>
                <a:gd name="T78" fmla="*/ 431 w 632"/>
                <a:gd name="T79" fmla="*/ 351 h 465"/>
                <a:gd name="T80" fmla="*/ 423 w 632"/>
                <a:gd name="T81" fmla="*/ 363 h 465"/>
                <a:gd name="T82" fmla="*/ 419 w 632"/>
                <a:gd name="T83" fmla="*/ 369 h 465"/>
                <a:gd name="T84" fmla="*/ 423 w 632"/>
                <a:gd name="T85" fmla="*/ 363 h 465"/>
                <a:gd name="T86" fmla="*/ 415 w 632"/>
                <a:gd name="T87" fmla="*/ 374 h 465"/>
                <a:gd name="T88" fmla="*/ 409 w 632"/>
                <a:gd name="T89" fmla="*/ 381 h 465"/>
                <a:gd name="T90" fmla="*/ 415 w 632"/>
                <a:gd name="T91"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465">
                  <a:moveTo>
                    <a:pt x="586" y="304"/>
                  </a:moveTo>
                  <a:cubicBezTo>
                    <a:pt x="585" y="302"/>
                    <a:pt x="584" y="299"/>
                    <a:pt x="584" y="297"/>
                  </a:cubicBezTo>
                  <a:cubicBezTo>
                    <a:pt x="563" y="291"/>
                    <a:pt x="542" y="288"/>
                    <a:pt x="519" y="288"/>
                  </a:cubicBezTo>
                  <a:cubicBezTo>
                    <a:pt x="496" y="288"/>
                    <a:pt x="474" y="292"/>
                    <a:pt x="453" y="298"/>
                  </a:cubicBezTo>
                  <a:cubicBezTo>
                    <a:pt x="408" y="311"/>
                    <a:pt x="369" y="337"/>
                    <a:pt x="340" y="373"/>
                  </a:cubicBezTo>
                  <a:cubicBezTo>
                    <a:pt x="310" y="394"/>
                    <a:pt x="273" y="406"/>
                    <a:pt x="234" y="406"/>
                  </a:cubicBezTo>
                  <a:cubicBezTo>
                    <a:pt x="137" y="406"/>
                    <a:pt x="59" y="329"/>
                    <a:pt x="59" y="233"/>
                  </a:cubicBezTo>
                  <a:cubicBezTo>
                    <a:pt x="59" y="137"/>
                    <a:pt x="137" y="59"/>
                    <a:pt x="234" y="59"/>
                  </a:cubicBezTo>
                  <a:cubicBezTo>
                    <a:pt x="282" y="59"/>
                    <a:pt x="325" y="79"/>
                    <a:pt x="357" y="110"/>
                  </a:cubicBezTo>
                  <a:cubicBezTo>
                    <a:pt x="357" y="110"/>
                    <a:pt x="357" y="110"/>
                    <a:pt x="357" y="110"/>
                  </a:cubicBezTo>
                  <a:cubicBezTo>
                    <a:pt x="357" y="110"/>
                    <a:pt x="357" y="110"/>
                    <a:pt x="357" y="110"/>
                  </a:cubicBezTo>
                  <a:cubicBezTo>
                    <a:pt x="329" y="83"/>
                    <a:pt x="307" y="48"/>
                    <a:pt x="296" y="10"/>
                  </a:cubicBezTo>
                  <a:cubicBezTo>
                    <a:pt x="295" y="9"/>
                    <a:pt x="295" y="9"/>
                    <a:pt x="295" y="9"/>
                  </a:cubicBezTo>
                  <a:cubicBezTo>
                    <a:pt x="276" y="3"/>
                    <a:pt x="255" y="0"/>
                    <a:pt x="234" y="0"/>
                  </a:cubicBezTo>
                  <a:cubicBezTo>
                    <a:pt x="105" y="0"/>
                    <a:pt x="0" y="105"/>
                    <a:pt x="0" y="233"/>
                  </a:cubicBezTo>
                  <a:cubicBezTo>
                    <a:pt x="0" y="361"/>
                    <a:pt x="105" y="465"/>
                    <a:pt x="234" y="465"/>
                  </a:cubicBezTo>
                  <a:cubicBezTo>
                    <a:pt x="256" y="465"/>
                    <a:pt x="279" y="462"/>
                    <a:pt x="299" y="456"/>
                  </a:cubicBezTo>
                  <a:cubicBezTo>
                    <a:pt x="300" y="455"/>
                    <a:pt x="300" y="455"/>
                    <a:pt x="300" y="455"/>
                  </a:cubicBezTo>
                  <a:cubicBezTo>
                    <a:pt x="337" y="443"/>
                    <a:pt x="370" y="423"/>
                    <a:pt x="396" y="396"/>
                  </a:cubicBezTo>
                  <a:cubicBezTo>
                    <a:pt x="396" y="396"/>
                    <a:pt x="396" y="396"/>
                    <a:pt x="395" y="396"/>
                  </a:cubicBezTo>
                  <a:cubicBezTo>
                    <a:pt x="396" y="398"/>
                    <a:pt x="396" y="398"/>
                    <a:pt x="396" y="398"/>
                  </a:cubicBezTo>
                  <a:cubicBezTo>
                    <a:pt x="428" y="367"/>
                    <a:pt x="471" y="347"/>
                    <a:pt x="519" y="347"/>
                  </a:cubicBezTo>
                  <a:cubicBezTo>
                    <a:pt x="561" y="347"/>
                    <a:pt x="601" y="360"/>
                    <a:pt x="632" y="385"/>
                  </a:cubicBezTo>
                  <a:cubicBezTo>
                    <a:pt x="632" y="385"/>
                    <a:pt x="632" y="385"/>
                    <a:pt x="632" y="385"/>
                  </a:cubicBezTo>
                  <a:cubicBezTo>
                    <a:pt x="611" y="361"/>
                    <a:pt x="596" y="334"/>
                    <a:pt x="586" y="304"/>
                  </a:cubicBezTo>
                  <a:close/>
                  <a:moveTo>
                    <a:pt x="406" y="385"/>
                  </a:moveTo>
                  <a:cubicBezTo>
                    <a:pt x="403" y="388"/>
                    <a:pt x="401" y="390"/>
                    <a:pt x="399" y="392"/>
                  </a:cubicBezTo>
                  <a:cubicBezTo>
                    <a:pt x="401" y="390"/>
                    <a:pt x="403" y="388"/>
                    <a:pt x="406" y="385"/>
                  </a:cubicBezTo>
                  <a:close/>
                  <a:moveTo>
                    <a:pt x="449" y="312"/>
                  </a:moveTo>
                  <a:cubicBezTo>
                    <a:pt x="448" y="313"/>
                    <a:pt x="448" y="314"/>
                    <a:pt x="447" y="316"/>
                  </a:cubicBezTo>
                  <a:cubicBezTo>
                    <a:pt x="448" y="314"/>
                    <a:pt x="448" y="313"/>
                    <a:pt x="449" y="312"/>
                  </a:cubicBezTo>
                  <a:close/>
                  <a:moveTo>
                    <a:pt x="444" y="325"/>
                  </a:moveTo>
                  <a:cubicBezTo>
                    <a:pt x="443" y="327"/>
                    <a:pt x="442" y="328"/>
                    <a:pt x="441" y="330"/>
                  </a:cubicBezTo>
                  <a:cubicBezTo>
                    <a:pt x="442" y="328"/>
                    <a:pt x="443" y="327"/>
                    <a:pt x="444" y="325"/>
                  </a:cubicBezTo>
                  <a:close/>
                  <a:moveTo>
                    <a:pt x="437" y="338"/>
                  </a:moveTo>
                  <a:cubicBezTo>
                    <a:pt x="437" y="340"/>
                    <a:pt x="436" y="342"/>
                    <a:pt x="435" y="343"/>
                  </a:cubicBezTo>
                  <a:cubicBezTo>
                    <a:pt x="436" y="342"/>
                    <a:pt x="437" y="340"/>
                    <a:pt x="437" y="338"/>
                  </a:cubicBezTo>
                  <a:close/>
                  <a:moveTo>
                    <a:pt x="431" y="351"/>
                  </a:moveTo>
                  <a:cubicBezTo>
                    <a:pt x="429" y="353"/>
                    <a:pt x="428" y="354"/>
                    <a:pt x="427" y="356"/>
                  </a:cubicBezTo>
                  <a:cubicBezTo>
                    <a:pt x="428" y="354"/>
                    <a:pt x="429" y="353"/>
                    <a:pt x="431" y="351"/>
                  </a:cubicBezTo>
                  <a:close/>
                  <a:moveTo>
                    <a:pt x="423" y="363"/>
                  </a:moveTo>
                  <a:cubicBezTo>
                    <a:pt x="422" y="365"/>
                    <a:pt x="420" y="367"/>
                    <a:pt x="419" y="369"/>
                  </a:cubicBezTo>
                  <a:cubicBezTo>
                    <a:pt x="420" y="367"/>
                    <a:pt x="422" y="365"/>
                    <a:pt x="423" y="363"/>
                  </a:cubicBezTo>
                  <a:close/>
                  <a:moveTo>
                    <a:pt x="415" y="374"/>
                  </a:moveTo>
                  <a:cubicBezTo>
                    <a:pt x="413" y="376"/>
                    <a:pt x="411" y="379"/>
                    <a:pt x="409" y="381"/>
                  </a:cubicBezTo>
                  <a:cubicBezTo>
                    <a:pt x="411" y="379"/>
                    <a:pt x="413" y="376"/>
                    <a:pt x="415" y="374"/>
                  </a:cubicBezTo>
                  <a:close/>
                </a:path>
              </a:pathLst>
            </a:custGeom>
            <a:solidFill>
              <a:srgbClr val="CD1F58"/>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EF314C"/>
                </a:solidFill>
                <a:effectLst/>
                <a:uLnTx/>
                <a:uFillTx/>
                <a:latin typeface="Network Rail Sans" panose="02000000040000020004" pitchFamily="2" charset="0"/>
              </a:endParaRPr>
            </a:p>
          </p:txBody>
        </p:sp>
      </p:grpSp>
      <p:grpSp>
        <p:nvGrpSpPr>
          <p:cNvPr id="89" name="Group 88">
            <a:extLst>
              <a:ext uri="{FF2B5EF4-FFF2-40B4-BE49-F238E27FC236}">
                <a16:creationId xmlns:a16="http://schemas.microsoft.com/office/drawing/2014/main" id="{EA091A70-8322-A8C0-F9C9-A639159ABE9E}"/>
              </a:ext>
            </a:extLst>
          </p:cNvPr>
          <p:cNvGrpSpPr/>
          <p:nvPr/>
        </p:nvGrpSpPr>
        <p:grpSpPr>
          <a:xfrm>
            <a:off x="5274946" y="3358914"/>
            <a:ext cx="1535794" cy="1535794"/>
            <a:chOff x="5365280" y="2892179"/>
            <a:chExt cx="1461440" cy="1461440"/>
          </a:xfrm>
        </p:grpSpPr>
        <p:sp>
          <p:nvSpPr>
            <p:cNvPr id="90" name="Oval 89">
              <a:extLst>
                <a:ext uri="{FF2B5EF4-FFF2-40B4-BE49-F238E27FC236}">
                  <a16:creationId xmlns:a16="http://schemas.microsoft.com/office/drawing/2014/main" id="{18C44D00-B9E0-3A7C-EFF3-17E2E14D7024}"/>
                </a:ext>
              </a:extLst>
            </p:cNvPr>
            <p:cNvSpPr/>
            <p:nvPr/>
          </p:nvSpPr>
          <p:spPr>
            <a:xfrm>
              <a:off x="5365280" y="2892179"/>
              <a:ext cx="1461440" cy="146144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Network Rail Sans" panose="02000000040000020004" pitchFamily="2" charset="0"/>
                <a:ea typeface="+mn-ea"/>
                <a:cs typeface="+mn-cs"/>
              </a:endParaRPr>
            </a:p>
          </p:txBody>
        </p:sp>
        <p:sp>
          <p:nvSpPr>
            <p:cNvPr id="91" name="Oval 90">
              <a:extLst>
                <a:ext uri="{FF2B5EF4-FFF2-40B4-BE49-F238E27FC236}">
                  <a16:creationId xmlns:a16="http://schemas.microsoft.com/office/drawing/2014/main" id="{B77F59CE-DDBA-F6D1-FC13-B935F16DD269}"/>
                </a:ext>
              </a:extLst>
            </p:cNvPr>
            <p:cNvSpPr/>
            <p:nvPr/>
          </p:nvSpPr>
          <p:spPr>
            <a:xfrm>
              <a:off x="5505450" y="3032349"/>
              <a:ext cx="1181100" cy="1181100"/>
            </a:xfrm>
            <a:prstGeom prst="ellipse">
              <a:avLst/>
            </a:prstGeom>
            <a:solidFill>
              <a:srgbClr val="FFFFFF"/>
            </a:solid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Network Rail Sans" panose="02000000040000020004" pitchFamily="2" charset="0"/>
                <a:ea typeface="+mn-ea"/>
                <a:cs typeface="+mn-cs"/>
              </a:endParaRPr>
            </a:p>
          </p:txBody>
        </p:sp>
      </p:grpSp>
      <p:sp>
        <p:nvSpPr>
          <p:cNvPr id="92" name="TextBox 91">
            <a:extLst>
              <a:ext uri="{FF2B5EF4-FFF2-40B4-BE49-F238E27FC236}">
                <a16:creationId xmlns:a16="http://schemas.microsoft.com/office/drawing/2014/main" id="{2AC04265-7E46-6F32-1630-A4C7C0BCDB23}"/>
              </a:ext>
            </a:extLst>
          </p:cNvPr>
          <p:cNvSpPr txBox="1"/>
          <p:nvPr/>
        </p:nvSpPr>
        <p:spPr>
          <a:xfrm>
            <a:off x="8606000" y="2416835"/>
            <a:ext cx="3220883" cy="1477328"/>
          </a:xfrm>
          <a:prstGeom prst="rect">
            <a:avLst/>
          </a:prstGeom>
          <a:noFill/>
        </p:spPr>
        <p:txBody>
          <a:bodyPr wrap="square" lIns="0" tIns="0" rIns="0" bIns="0" rtlCol="0">
            <a:spAutoFit/>
          </a:bodyPr>
          <a:lstStyle/>
          <a:p>
            <a:pPr marL="171450" indent="-171450">
              <a:buFont typeface="Arial" panose="020B0604020202020204" pitchFamily="34" charset="0"/>
              <a:buChar char="•"/>
              <a:defRPr/>
            </a:pPr>
            <a:r>
              <a:rPr lang="en-GB" sz="1200" dirty="0">
                <a:solidFill>
                  <a:prstClr val="black"/>
                </a:solidFill>
                <a:latin typeface="Network Rail Sans" panose="02000000040000020004" pitchFamily="2" charset="0"/>
              </a:rPr>
              <a:t>Must use the standard proposal documentation</a:t>
            </a:r>
          </a:p>
          <a:p>
            <a:pPr marL="171450" indent="-171450">
              <a:buFont typeface="Arial" panose="020B0604020202020204" pitchFamily="34" charset="0"/>
              <a:buChar char="•"/>
              <a:defRPr/>
            </a:pPr>
            <a:r>
              <a:rPr lang="en-GB" sz="1200" dirty="0">
                <a:solidFill>
                  <a:prstClr val="black"/>
                </a:solidFill>
                <a:latin typeface="Network Rail Sans" panose="02000000040000020004" pitchFamily="2" charset="0"/>
              </a:rPr>
              <a:t>Investment proposals must have a detailed breakdown of costs, Programme of Works (POW) with completed milestones, lead person responsible and points of contact for delivery and completion dates </a:t>
            </a:r>
          </a:p>
          <a:p>
            <a:pPr marL="171450" indent="-171450">
              <a:buFont typeface="Arial" panose="020B0604020202020204" pitchFamily="34" charset="0"/>
              <a:buChar char="•"/>
              <a:defRPr/>
            </a:pPr>
            <a:r>
              <a:rPr lang="en-GB" sz="1200" dirty="0">
                <a:solidFill>
                  <a:prstClr val="black"/>
                </a:solidFill>
                <a:latin typeface="Network Rail Sans" panose="02000000040000020004" pitchFamily="2" charset="0"/>
              </a:rPr>
              <a:t>Must agree to comply and provide assurance in line with FSIP Assurance criteria</a:t>
            </a:r>
          </a:p>
        </p:txBody>
      </p:sp>
      <p:sp>
        <p:nvSpPr>
          <p:cNvPr id="93" name="TextBox 92">
            <a:extLst>
              <a:ext uri="{FF2B5EF4-FFF2-40B4-BE49-F238E27FC236}">
                <a16:creationId xmlns:a16="http://schemas.microsoft.com/office/drawing/2014/main" id="{C69337E9-79BB-5305-8F84-5A700803A681}"/>
              </a:ext>
            </a:extLst>
          </p:cNvPr>
          <p:cNvSpPr txBox="1"/>
          <p:nvPr/>
        </p:nvSpPr>
        <p:spPr>
          <a:xfrm>
            <a:off x="8606000" y="2092167"/>
            <a:ext cx="3220883" cy="307777"/>
          </a:xfrm>
          <a:prstGeom prst="rect">
            <a:avLst/>
          </a:prstGeom>
          <a:noFill/>
        </p:spPr>
        <p:txBody>
          <a:bodyPr wrap="square" lIns="0" tIns="0" rIns="0" bIns="0" rtlCol="0">
            <a:spAutoFit/>
          </a:bodyPr>
          <a:lstStyle/>
          <a:p>
            <a:pPr>
              <a:defRPr/>
            </a:pPr>
            <a:r>
              <a:rPr lang="en-US" sz="2000" b="1">
                <a:solidFill>
                  <a:srgbClr val="CD1F58">
                    <a:lumMod val="60000"/>
                    <a:lumOff val="40000"/>
                  </a:srgbClr>
                </a:solidFill>
                <a:latin typeface="Network Rail Sans" panose="02000000040000020004" pitchFamily="2" charset="0"/>
              </a:rPr>
              <a:t>Proposal Content</a:t>
            </a:r>
          </a:p>
        </p:txBody>
      </p:sp>
      <p:sp>
        <p:nvSpPr>
          <p:cNvPr id="94" name="TextBox 93">
            <a:extLst>
              <a:ext uri="{FF2B5EF4-FFF2-40B4-BE49-F238E27FC236}">
                <a16:creationId xmlns:a16="http://schemas.microsoft.com/office/drawing/2014/main" id="{8BF9B6BD-8E77-201E-7690-41C6FE097C40}"/>
              </a:ext>
            </a:extLst>
          </p:cNvPr>
          <p:cNvSpPr txBox="1"/>
          <p:nvPr/>
        </p:nvSpPr>
        <p:spPr>
          <a:xfrm>
            <a:off x="8606000" y="4780405"/>
            <a:ext cx="3220883" cy="1107996"/>
          </a:xfrm>
          <a:prstGeom prst="rect">
            <a:avLst/>
          </a:prstGeom>
          <a:noFill/>
        </p:spPr>
        <p:txBody>
          <a:bodyPr wrap="square" lIns="0" tIns="0" rIns="0" bIns="0" rtlCol="0">
            <a:spAutoFit/>
          </a:bodyPr>
          <a:lstStyle/>
          <a:p>
            <a:pPr marL="171450" indent="-171450">
              <a:buFont typeface="Arial" panose="020B0604020202020204" pitchFamily="34" charset="0"/>
              <a:buChar char="•"/>
              <a:defRPr/>
            </a:pPr>
            <a:r>
              <a:rPr lang="en-GB" sz="1200" dirty="0">
                <a:solidFill>
                  <a:prstClr val="black"/>
                </a:solidFill>
                <a:latin typeface="Network Rail Sans" panose="02000000040000020004" pitchFamily="2" charset="0"/>
              </a:rPr>
              <a:t>All proposals must have an agreed maintenance commitment and once completed, handed back into operational use</a:t>
            </a:r>
          </a:p>
          <a:p>
            <a:pPr marL="171450" indent="-171450">
              <a:buFont typeface="Arial" panose="020B0604020202020204" pitchFamily="34" charset="0"/>
              <a:buChar char="•"/>
              <a:defRPr/>
            </a:pPr>
            <a:r>
              <a:rPr lang="en-GB" sz="1200" dirty="0">
                <a:solidFill>
                  <a:prstClr val="black"/>
                </a:solidFill>
                <a:latin typeface="Network Rail Sans" panose="02000000040000020004" pitchFamily="2" charset="0"/>
              </a:rPr>
              <a:t>Initial approval from Route Asset Managers (RAMs)/maintainers must be sought before authority is granted</a:t>
            </a:r>
          </a:p>
        </p:txBody>
      </p:sp>
      <p:sp>
        <p:nvSpPr>
          <p:cNvPr id="95" name="TextBox 94">
            <a:extLst>
              <a:ext uri="{FF2B5EF4-FFF2-40B4-BE49-F238E27FC236}">
                <a16:creationId xmlns:a16="http://schemas.microsoft.com/office/drawing/2014/main" id="{9F87504D-BC75-2710-E606-DC6F8CE7A7D0}"/>
              </a:ext>
            </a:extLst>
          </p:cNvPr>
          <p:cNvSpPr txBox="1"/>
          <p:nvPr/>
        </p:nvSpPr>
        <p:spPr>
          <a:xfrm>
            <a:off x="8606000" y="4455737"/>
            <a:ext cx="3220883" cy="307777"/>
          </a:xfrm>
          <a:prstGeom prst="rect">
            <a:avLst/>
          </a:prstGeom>
          <a:noFill/>
        </p:spPr>
        <p:txBody>
          <a:bodyPr wrap="square" lIns="0" tIns="0" rIns="0" bIns="0" rtlCol="0">
            <a:spAutoFit/>
          </a:bodyPr>
          <a:lstStyle/>
          <a:p>
            <a:pPr>
              <a:defRPr/>
            </a:pPr>
            <a:r>
              <a:rPr lang="en-US" sz="2000" b="1">
                <a:solidFill>
                  <a:srgbClr val="CD1F58">
                    <a:lumMod val="75000"/>
                  </a:srgbClr>
                </a:solidFill>
                <a:latin typeface="Network Rail Sans" panose="02000000040000020004" pitchFamily="2" charset="0"/>
              </a:rPr>
              <a:t>Entry Into Service</a:t>
            </a:r>
          </a:p>
        </p:txBody>
      </p:sp>
      <p:sp>
        <p:nvSpPr>
          <p:cNvPr id="96" name="TextBox 95">
            <a:extLst>
              <a:ext uri="{FF2B5EF4-FFF2-40B4-BE49-F238E27FC236}">
                <a16:creationId xmlns:a16="http://schemas.microsoft.com/office/drawing/2014/main" id="{3CDDE271-2269-BAAE-EDED-BC777F779FBC}"/>
              </a:ext>
            </a:extLst>
          </p:cNvPr>
          <p:cNvSpPr txBox="1"/>
          <p:nvPr/>
        </p:nvSpPr>
        <p:spPr>
          <a:xfrm>
            <a:off x="364001" y="2416835"/>
            <a:ext cx="3220884" cy="1477328"/>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GB" sz="1200" dirty="0">
                <a:solidFill>
                  <a:prstClr val="black"/>
                </a:solidFill>
                <a:latin typeface="Network Rail Sans" panose="02000000040000020004" pitchFamily="2" charset="0"/>
              </a:rPr>
              <a:t>Proposals can be made by operators, end users, Network Rail (NR) regions or routes or central functions including Freight &amp;  Customer  (FNPO) (includes joint funding initiatives between NR and 3</a:t>
            </a:r>
            <a:r>
              <a:rPr lang="en-GB" sz="1200" baseline="30000" dirty="0">
                <a:solidFill>
                  <a:prstClr val="black"/>
                </a:solidFill>
                <a:latin typeface="Network Rail Sans" panose="02000000040000020004" pitchFamily="2" charset="0"/>
              </a:rPr>
              <a:t>rd</a:t>
            </a:r>
            <a:r>
              <a:rPr lang="en-GB" sz="1200" dirty="0">
                <a:solidFill>
                  <a:prstClr val="black"/>
                </a:solidFill>
                <a:latin typeface="Network Rail Sans" panose="02000000040000020004" pitchFamily="2" charset="0"/>
              </a:rPr>
              <a:t> parties) </a:t>
            </a:r>
          </a:p>
          <a:p>
            <a:pPr marL="285750" indent="-285750">
              <a:buFont typeface="Arial" panose="020B0604020202020204" pitchFamily="34" charset="0"/>
              <a:buChar char="•"/>
              <a:defRPr/>
            </a:pPr>
            <a:r>
              <a:rPr lang="en-GB" sz="1200" dirty="0">
                <a:solidFill>
                  <a:prstClr val="black"/>
                </a:solidFill>
                <a:latin typeface="Network Rail Sans" panose="02000000040000020004" pitchFamily="2" charset="0"/>
              </a:rPr>
              <a:t>Cannot be an activity that maintenance should already be undertaking </a:t>
            </a:r>
          </a:p>
          <a:p>
            <a:pPr marL="285750" indent="-285750">
              <a:buFont typeface="Arial" panose="020B0604020202020204" pitchFamily="34" charset="0"/>
              <a:buChar char="•"/>
              <a:defRPr/>
            </a:pPr>
            <a:r>
              <a:rPr lang="en-GB" sz="1200" dirty="0">
                <a:solidFill>
                  <a:prstClr val="black"/>
                </a:solidFill>
                <a:latin typeface="Network Rail Sans" panose="02000000040000020004" pitchFamily="2" charset="0"/>
              </a:rPr>
              <a:t>Should be for new/enhanced assets </a:t>
            </a:r>
          </a:p>
        </p:txBody>
      </p:sp>
      <p:sp>
        <p:nvSpPr>
          <p:cNvPr id="97" name="TextBox 96">
            <a:extLst>
              <a:ext uri="{FF2B5EF4-FFF2-40B4-BE49-F238E27FC236}">
                <a16:creationId xmlns:a16="http://schemas.microsoft.com/office/drawing/2014/main" id="{EC1C162A-DE88-F72A-C875-118D230A6286}"/>
              </a:ext>
            </a:extLst>
          </p:cNvPr>
          <p:cNvSpPr txBox="1"/>
          <p:nvPr/>
        </p:nvSpPr>
        <p:spPr>
          <a:xfrm>
            <a:off x="364001" y="2092167"/>
            <a:ext cx="3220884" cy="307777"/>
          </a:xfrm>
          <a:prstGeom prst="rect">
            <a:avLst/>
          </a:prstGeom>
          <a:noFill/>
        </p:spPr>
        <p:txBody>
          <a:bodyPr wrap="square" lIns="0" tIns="0" rIns="0" bIns="0" rtlCol="0">
            <a:spAutoFit/>
          </a:bodyPr>
          <a:lstStyle/>
          <a:p>
            <a:pPr>
              <a:defRPr/>
            </a:pPr>
            <a:r>
              <a:rPr lang="en-US" sz="2000" b="1">
                <a:solidFill>
                  <a:srgbClr val="CD1F58">
                    <a:lumMod val="40000"/>
                    <a:lumOff val="60000"/>
                  </a:srgbClr>
                </a:solidFill>
                <a:latin typeface="Network Rail Sans" panose="02000000040000020004" pitchFamily="2" charset="0"/>
              </a:rPr>
              <a:t> Investment Principles</a:t>
            </a:r>
          </a:p>
        </p:txBody>
      </p:sp>
      <p:sp>
        <p:nvSpPr>
          <p:cNvPr id="98" name="TextBox 97">
            <a:extLst>
              <a:ext uri="{FF2B5EF4-FFF2-40B4-BE49-F238E27FC236}">
                <a16:creationId xmlns:a16="http://schemas.microsoft.com/office/drawing/2014/main" id="{D7BDFCFE-3C10-7492-A2ED-A71F2919692B}"/>
              </a:ext>
            </a:extLst>
          </p:cNvPr>
          <p:cNvSpPr txBox="1"/>
          <p:nvPr/>
        </p:nvSpPr>
        <p:spPr>
          <a:xfrm>
            <a:off x="364001" y="4780405"/>
            <a:ext cx="3220884" cy="1477328"/>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GB" sz="1200" dirty="0">
                <a:solidFill>
                  <a:prstClr val="black"/>
                </a:solidFill>
                <a:latin typeface="Network Rail Sans" panose="02000000040000020004" pitchFamily="2" charset="0"/>
              </a:rPr>
              <a:t>Must have a clearly defined safety benefit on the network that will last more than 12 months </a:t>
            </a:r>
          </a:p>
          <a:p>
            <a:pPr marL="285750" indent="-285750">
              <a:buFont typeface="Arial" panose="020B0604020202020204" pitchFamily="34" charset="0"/>
              <a:buChar char="•"/>
              <a:defRPr/>
            </a:pPr>
            <a:r>
              <a:rPr lang="en-GB" sz="1200" dirty="0">
                <a:solidFill>
                  <a:prstClr val="black"/>
                </a:solidFill>
                <a:latin typeface="Network Rail Sans" panose="02000000040000020004" pitchFamily="2" charset="0"/>
              </a:rPr>
              <a:t>Safety benefits must align with Freight Safe Group safety priorities to ensure alignment of FSIP with industry</a:t>
            </a:r>
          </a:p>
          <a:p>
            <a:pPr marL="285750" indent="-285750">
              <a:buFont typeface="Arial" panose="020B0604020202020204" pitchFamily="34" charset="0"/>
              <a:buChar char="•"/>
              <a:defRPr/>
            </a:pPr>
            <a:r>
              <a:rPr lang="en-GB" sz="1200" dirty="0">
                <a:solidFill>
                  <a:prstClr val="black"/>
                </a:solidFill>
                <a:latin typeface="Network Rail Sans" panose="02000000040000020004" pitchFamily="2" charset="0"/>
              </a:rPr>
              <a:t>Must identify and specify a measurable success criteria (e.g. reduce falls by 20%)</a:t>
            </a:r>
          </a:p>
        </p:txBody>
      </p:sp>
      <p:sp>
        <p:nvSpPr>
          <p:cNvPr id="99" name="TextBox 98">
            <a:extLst>
              <a:ext uri="{FF2B5EF4-FFF2-40B4-BE49-F238E27FC236}">
                <a16:creationId xmlns:a16="http://schemas.microsoft.com/office/drawing/2014/main" id="{155393FE-B62B-EC6B-D35F-8E2116E26C8E}"/>
              </a:ext>
            </a:extLst>
          </p:cNvPr>
          <p:cNvSpPr txBox="1"/>
          <p:nvPr/>
        </p:nvSpPr>
        <p:spPr>
          <a:xfrm>
            <a:off x="364001" y="4455737"/>
            <a:ext cx="3220884" cy="307777"/>
          </a:xfrm>
          <a:prstGeom prst="rect">
            <a:avLst/>
          </a:prstGeom>
          <a:noFill/>
        </p:spPr>
        <p:txBody>
          <a:bodyPr wrap="square" lIns="0" tIns="0" rIns="0" bIns="0" rtlCol="0">
            <a:spAutoFit/>
          </a:bodyPr>
          <a:lstStyle/>
          <a:p>
            <a:pPr>
              <a:defRPr/>
            </a:pPr>
            <a:r>
              <a:rPr lang="en-US" sz="2000" b="1">
                <a:solidFill>
                  <a:srgbClr val="CD1F58"/>
                </a:solidFill>
                <a:latin typeface="Network Rail Sans" panose="02000000040000020004" pitchFamily="2" charset="0"/>
              </a:rPr>
              <a:t>Safety Benefits</a:t>
            </a:r>
          </a:p>
        </p:txBody>
      </p:sp>
      <p:pic>
        <p:nvPicPr>
          <p:cNvPr id="100" name="Graphic 99">
            <a:extLst>
              <a:ext uri="{FF2B5EF4-FFF2-40B4-BE49-F238E27FC236}">
                <a16:creationId xmlns:a16="http://schemas.microsoft.com/office/drawing/2014/main" id="{790E139F-9336-3854-A37B-9EC032D525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79" y="3780707"/>
            <a:ext cx="646488" cy="646488"/>
          </a:xfrm>
          <a:prstGeom prst="rect">
            <a:avLst/>
          </a:prstGeom>
        </p:spPr>
      </p:pic>
      <p:cxnSp>
        <p:nvCxnSpPr>
          <p:cNvPr id="101" name="Straight Connector 100">
            <a:extLst>
              <a:ext uri="{FF2B5EF4-FFF2-40B4-BE49-F238E27FC236}">
                <a16:creationId xmlns:a16="http://schemas.microsoft.com/office/drawing/2014/main" id="{334B7C87-3472-E202-D996-64713C5CBCD4}"/>
              </a:ext>
            </a:extLst>
          </p:cNvPr>
          <p:cNvCxnSpPr>
            <a:cxnSpLocks/>
          </p:cNvCxnSpPr>
          <p:nvPr/>
        </p:nvCxnSpPr>
        <p:spPr>
          <a:xfrm>
            <a:off x="8605999" y="4131166"/>
            <a:ext cx="3222000" cy="0"/>
          </a:xfrm>
          <a:prstGeom prst="line">
            <a:avLst/>
          </a:prstGeom>
          <a:noFill/>
          <a:ln w="6350" cap="flat" cmpd="sng" algn="ctr">
            <a:solidFill>
              <a:sysClr val="window" lastClr="FFFFFF">
                <a:lumMod val="85000"/>
              </a:sysClr>
            </a:solidFill>
            <a:prstDash val="solid"/>
            <a:miter lim="800000"/>
          </a:ln>
          <a:effectLst/>
        </p:spPr>
      </p:cxnSp>
      <p:cxnSp>
        <p:nvCxnSpPr>
          <p:cNvPr id="102" name="Straight Connector 101">
            <a:extLst>
              <a:ext uri="{FF2B5EF4-FFF2-40B4-BE49-F238E27FC236}">
                <a16:creationId xmlns:a16="http://schemas.microsoft.com/office/drawing/2014/main" id="{B543AEF5-BD2B-27C9-08E1-17CC44F19415}"/>
              </a:ext>
            </a:extLst>
          </p:cNvPr>
          <p:cNvCxnSpPr>
            <a:cxnSpLocks/>
          </p:cNvCxnSpPr>
          <p:nvPr/>
        </p:nvCxnSpPr>
        <p:spPr>
          <a:xfrm>
            <a:off x="364001" y="4131166"/>
            <a:ext cx="3222000" cy="0"/>
          </a:xfrm>
          <a:prstGeom prst="line">
            <a:avLst/>
          </a:prstGeom>
          <a:noFill/>
          <a:ln w="6350" cap="flat" cmpd="sng" algn="ctr">
            <a:solidFill>
              <a:sysClr val="window" lastClr="FFFFFF">
                <a:lumMod val="85000"/>
              </a:sysClr>
            </a:solidFill>
            <a:prstDash val="solid"/>
            <a:miter lim="800000"/>
          </a:ln>
          <a:effectLst/>
        </p:spPr>
      </p:cxnSp>
      <p:grpSp>
        <p:nvGrpSpPr>
          <p:cNvPr id="103" name="Group 102">
            <a:extLst>
              <a:ext uri="{FF2B5EF4-FFF2-40B4-BE49-F238E27FC236}">
                <a16:creationId xmlns:a16="http://schemas.microsoft.com/office/drawing/2014/main" id="{492DAEF4-CD14-9C0B-A0C8-2731059EF4B4}"/>
              </a:ext>
            </a:extLst>
          </p:cNvPr>
          <p:cNvGrpSpPr/>
          <p:nvPr/>
        </p:nvGrpSpPr>
        <p:grpSpPr>
          <a:xfrm>
            <a:off x="4735964" y="2837087"/>
            <a:ext cx="595892" cy="595888"/>
            <a:chOff x="2678113" y="4700588"/>
            <a:chExt cx="346075" cy="346075"/>
          </a:xfrm>
        </p:grpSpPr>
        <p:sp>
          <p:nvSpPr>
            <p:cNvPr id="104" name="Oval 183">
              <a:extLst>
                <a:ext uri="{FF2B5EF4-FFF2-40B4-BE49-F238E27FC236}">
                  <a16:creationId xmlns:a16="http://schemas.microsoft.com/office/drawing/2014/main" id="{60675C40-9281-0537-07DF-F8DE9EE2031C}"/>
                </a:ext>
              </a:extLst>
            </p:cNvPr>
            <p:cNvSpPr>
              <a:spLocks noChangeArrowheads="1"/>
            </p:cNvSpPr>
            <p:nvPr/>
          </p:nvSpPr>
          <p:spPr bwMode="auto">
            <a:xfrm>
              <a:off x="2678113" y="4700588"/>
              <a:ext cx="239713" cy="241300"/>
            </a:xfrm>
            <a:prstGeom prst="ellipse">
              <a:avLst/>
            </a:prstGeom>
            <a:noFill/>
            <a:ln w="22225" cap="flat">
              <a:solidFill>
                <a:srgbClr val="2626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a:solidFill>
                  <a:prstClr val="black"/>
                </a:solidFill>
                <a:latin typeface="Network Rail Sans" panose="02000000040000020004" pitchFamily="2" charset="0"/>
              </a:endParaRPr>
            </a:p>
          </p:txBody>
        </p:sp>
        <p:sp>
          <p:nvSpPr>
            <p:cNvPr id="105" name="Line 184">
              <a:extLst>
                <a:ext uri="{FF2B5EF4-FFF2-40B4-BE49-F238E27FC236}">
                  <a16:creationId xmlns:a16="http://schemas.microsoft.com/office/drawing/2014/main" id="{3B36E0D3-D314-1406-2AA5-210884DD52C0}"/>
                </a:ext>
              </a:extLst>
            </p:cNvPr>
            <p:cNvSpPr>
              <a:spLocks noChangeShapeType="1"/>
            </p:cNvSpPr>
            <p:nvPr/>
          </p:nvSpPr>
          <p:spPr bwMode="auto">
            <a:xfrm>
              <a:off x="2884488" y="4908550"/>
              <a:ext cx="139700" cy="138113"/>
            </a:xfrm>
            <a:prstGeom prst="line">
              <a:avLst/>
            </a:prstGeom>
            <a:noFill/>
            <a:ln w="22225" cap="rnd">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id-ID">
                <a:solidFill>
                  <a:prstClr val="black"/>
                </a:solidFill>
                <a:latin typeface="Network Rail Sans" panose="02000000040000020004" pitchFamily="2" charset="0"/>
              </a:endParaRPr>
            </a:p>
          </p:txBody>
        </p:sp>
      </p:grpSp>
      <p:grpSp>
        <p:nvGrpSpPr>
          <p:cNvPr id="106" name="Group 105">
            <a:extLst>
              <a:ext uri="{FF2B5EF4-FFF2-40B4-BE49-F238E27FC236}">
                <a16:creationId xmlns:a16="http://schemas.microsoft.com/office/drawing/2014/main" id="{4DF4862C-BC4C-655C-7281-A212EB2CFFC5}"/>
              </a:ext>
            </a:extLst>
          </p:cNvPr>
          <p:cNvGrpSpPr/>
          <p:nvPr/>
        </p:nvGrpSpPr>
        <p:grpSpPr>
          <a:xfrm>
            <a:off x="6759644" y="2850461"/>
            <a:ext cx="572490" cy="569140"/>
            <a:chOff x="2714626" y="4016375"/>
            <a:chExt cx="271463" cy="269876"/>
          </a:xfrm>
        </p:grpSpPr>
        <p:sp>
          <p:nvSpPr>
            <p:cNvPr id="107" name="Freeform 27">
              <a:extLst>
                <a:ext uri="{FF2B5EF4-FFF2-40B4-BE49-F238E27FC236}">
                  <a16:creationId xmlns:a16="http://schemas.microsoft.com/office/drawing/2014/main" id="{EA17A74E-E64B-9114-5B58-24D00191F85E}"/>
                </a:ext>
              </a:extLst>
            </p:cNvPr>
            <p:cNvSpPr>
              <a:spLocks/>
            </p:cNvSpPr>
            <p:nvPr/>
          </p:nvSpPr>
          <p:spPr bwMode="auto">
            <a:xfrm>
              <a:off x="2714626" y="4106863"/>
              <a:ext cx="161925" cy="179388"/>
            </a:xfrm>
            <a:custGeom>
              <a:avLst/>
              <a:gdLst>
                <a:gd name="T0" fmla="*/ 37 w 43"/>
                <a:gd name="T1" fmla="*/ 30 h 48"/>
                <a:gd name="T2" fmla="*/ 25 w 43"/>
                <a:gd name="T3" fmla="*/ 43 h 48"/>
                <a:gd name="T4" fmla="*/ 8 w 43"/>
                <a:gd name="T5" fmla="*/ 43 h 48"/>
                <a:gd name="T6" fmla="*/ 5 w 43"/>
                <a:gd name="T7" fmla="*/ 40 h 48"/>
                <a:gd name="T8" fmla="*/ 5 w 43"/>
                <a:gd name="T9" fmla="*/ 23 h 48"/>
                <a:gd name="T10" fmla="*/ 23 w 43"/>
                <a:gd name="T11" fmla="*/ 5 h 48"/>
                <a:gd name="T12" fmla="*/ 40 w 43"/>
                <a:gd name="T13" fmla="*/ 5 h 48"/>
                <a:gd name="T14" fmla="*/ 43 w 43"/>
                <a:gd name="T15" fmla="*/ 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8">
                  <a:moveTo>
                    <a:pt x="37" y="30"/>
                  </a:moveTo>
                  <a:cubicBezTo>
                    <a:pt x="25" y="43"/>
                    <a:pt x="25" y="43"/>
                    <a:pt x="25" y="43"/>
                  </a:cubicBezTo>
                  <a:cubicBezTo>
                    <a:pt x="20" y="48"/>
                    <a:pt x="12" y="48"/>
                    <a:pt x="8" y="43"/>
                  </a:cubicBezTo>
                  <a:cubicBezTo>
                    <a:pt x="5" y="40"/>
                    <a:pt x="5" y="40"/>
                    <a:pt x="5" y="40"/>
                  </a:cubicBezTo>
                  <a:cubicBezTo>
                    <a:pt x="0" y="36"/>
                    <a:pt x="0" y="28"/>
                    <a:pt x="5" y="23"/>
                  </a:cubicBezTo>
                  <a:cubicBezTo>
                    <a:pt x="23" y="5"/>
                    <a:pt x="23" y="5"/>
                    <a:pt x="23" y="5"/>
                  </a:cubicBezTo>
                  <a:cubicBezTo>
                    <a:pt x="28" y="0"/>
                    <a:pt x="36" y="0"/>
                    <a:pt x="40" y="5"/>
                  </a:cubicBezTo>
                  <a:cubicBezTo>
                    <a:pt x="43" y="8"/>
                    <a:pt x="43" y="8"/>
                    <a:pt x="43" y="8"/>
                  </a:cubicBezTo>
                </a:path>
              </a:pathLst>
            </a:custGeom>
            <a:noFill/>
            <a:ln w="22225" cap="rnd">
              <a:solidFill>
                <a:srgbClr val="2626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a:solidFill>
                  <a:prstClr val="black"/>
                </a:solidFill>
                <a:latin typeface="Network Rail Sans" panose="02000000040000020004" pitchFamily="2" charset="0"/>
              </a:endParaRPr>
            </a:p>
          </p:txBody>
        </p:sp>
        <p:sp>
          <p:nvSpPr>
            <p:cNvPr id="108" name="Freeform 28">
              <a:extLst>
                <a:ext uri="{FF2B5EF4-FFF2-40B4-BE49-F238E27FC236}">
                  <a16:creationId xmlns:a16="http://schemas.microsoft.com/office/drawing/2014/main" id="{956180A5-6BF7-4C06-588C-AC19E8E6B45C}"/>
                </a:ext>
              </a:extLst>
            </p:cNvPr>
            <p:cNvSpPr>
              <a:spLocks/>
            </p:cNvSpPr>
            <p:nvPr/>
          </p:nvSpPr>
          <p:spPr bwMode="auto">
            <a:xfrm>
              <a:off x="2835276" y="4016375"/>
              <a:ext cx="150813" cy="180975"/>
            </a:xfrm>
            <a:custGeom>
              <a:avLst/>
              <a:gdLst>
                <a:gd name="T0" fmla="*/ 3 w 40"/>
                <a:gd name="T1" fmla="*/ 18 h 48"/>
                <a:gd name="T2" fmla="*/ 15 w 40"/>
                <a:gd name="T3" fmla="*/ 5 h 48"/>
                <a:gd name="T4" fmla="*/ 32 w 40"/>
                <a:gd name="T5" fmla="*/ 5 h 48"/>
                <a:gd name="T6" fmla="*/ 35 w 40"/>
                <a:gd name="T7" fmla="*/ 8 h 48"/>
                <a:gd name="T8" fmla="*/ 35 w 40"/>
                <a:gd name="T9" fmla="*/ 25 h 48"/>
                <a:gd name="T10" fmla="*/ 17 w 40"/>
                <a:gd name="T11" fmla="*/ 43 h 48"/>
                <a:gd name="T12" fmla="*/ 0 w 40"/>
                <a:gd name="T13" fmla="*/ 43 h 48"/>
              </a:gdLst>
              <a:ahLst/>
              <a:cxnLst>
                <a:cxn ang="0">
                  <a:pos x="T0" y="T1"/>
                </a:cxn>
                <a:cxn ang="0">
                  <a:pos x="T2" y="T3"/>
                </a:cxn>
                <a:cxn ang="0">
                  <a:pos x="T4" y="T5"/>
                </a:cxn>
                <a:cxn ang="0">
                  <a:pos x="T6" y="T7"/>
                </a:cxn>
                <a:cxn ang="0">
                  <a:pos x="T8" y="T9"/>
                </a:cxn>
                <a:cxn ang="0">
                  <a:pos x="T10" y="T11"/>
                </a:cxn>
                <a:cxn ang="0">
                  <a:pos x="T12" y="T13"/>
                </a:cxn>
              </a:cxnLst>
              <a:rect l="0" t="0" r="r" b="b"/>
              <a:pathLst>
                <a:path w="40" h="48">
                  <a:moveTo>
                    <a:pt x="3" y="18"/>
                  </a:moveTo>
                  <a:cubicBezTo>
                    <a:pt x="15" y="5"/>
                    <a:pt x="15" y="5"/>
                    <a:pt x="15" y="5"/>
                  </a:cubicBezTo>
                  <a:cubicBezTo>
                    <a:pt x="20" y="0"/>
                    <a:pt x="28" y="0"/>
                    <a:pt x="32" y="5"/>
                  </a:cubicBezTo>
                  <a:cubicBezTo>
                    <a:pt x="35" y="8"/>
                    <a:pt x="35" y="8"/>
                    <a:pt x="35" y="8"/>
                  </a:cubicBezTo>
                  <a:cubicBezTo>
                    <a:pt x="40" y="12"/>
                    <a:pt x="40" y="20"/>
                    <a:pt x="35" y="25"/>
                  </a:cubicBezTo>
                  <a:cubicBezTo>
                    <a:pt x="17" y="43"/>
                    <a:pt x="17" y="43"/>
                    <a:pt x="17" y="43"/>
                  </a:cubicBezTo>
                  <a:cubicBezTo>
                    <a:pt x="12" y="48"/>
                    <a:pt x="4" y="48"/>
                    <a:pt x="0" y="43"/>
                  </a:cubicBezTo>
                </a:path>
              </a:pathLst>
            </a:custGeom>
            <a:noFill/>
            <a:ln w="22225" cap="rnd">
              <a:solidFill>
                <a:srgbClr val="2626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a:solidFill>
                  <a:prstClr val="black"/>
                </a:solidFill>
                <a:latin typeface="Network Rail Sans" panose="02000000040000020004" pitchFamily="2" charset="0"/>
              </a:endParaRPr>
            </a:p>
          </p:txBody>
        </p:sp>
      </p:grpSp>
      <p:grpSp>
        <p:nvGrpSpPr>
          <p:cNvPr id="109" name="Group 108">
            <a:extLst>
              <a:ext uri="{FF2B5EF4-FFF2-40B4-BE49-F238E27FC236}">
                <a16:creationId xmlns:a16="http://schemas.microsoft.com/office/drawing/2014/main" id="{D5409E8A-613F-6CFC-0803-78A8564A7187}"/>
              </a:ext>
            </a:extLst>
          </p:cNvPr>
          <p:cNvGrpSpPr/>
          <p:nvPr/>
        </p:nvGrpSpPr>
        <p:grpSpPr>
          <a:xfrm>
            <a:off x="4777637" y="4789338"/>
            <a:ext cx="511114" cy="692062"/>
            <a:chOff x="2722563" y="2171701"/>
            <a:chExt cx="255588" cy="346075"/>
          </a:xfrm>
        </p:grpSpPr>
        <p:sp>
          <p:nvSpPr>
            <p:cNvPr id="110" name="Freeform 5">
              <a:extLst>
                <a:ext uri="{FF2B5EF4-FFF2-40B4-BE49-F238E27FC236}">
                  <a16:creationId xmlns:a16="http://schemas.microsoft.com/office/drawing/2014/main" id="{21F8EF02-C4E7-97C1-C86A-371264D8B54E}"/>
                </a:ext>
              </a:extLst>
            </p:cNvPr>
            <p:cNvSpPr>
              <a:spLocks/>
            </p:cNvSpPr>
            <p:nvPr/>
          </p:nvSpPr>
          <p:spPr bwMode="auto">
            <a:xfrm>
              <a:off x="2722563" y="2171701"/>
              <a:ext cx="255588" cy="346075"/>
            </a:xfrm>
            <a:custGeom>
              <a:avLst/>
              <a:gdLst>
                <a:gd name="T0" fmla="*/ 161 w 161"/>
                <a:gd name="T1" fmla="*/ 218 h 218"/>
                <a:gd name="T2" fmla="*/ 0 w 161"/>
                <a:gd name="T3" fmla="*/ 218 h 218"/>
                <a:gd name="T4" fmla="*/ 0 w 161"/>
                <a:gd name="T5" fmla="*/ 0 h 218"/>
                <a:gd name="T6" fmla="*/ 104 w 161"/>
                <a:gd name="T7" fmla="*/ 0 h 218"/>
                <a:gd name="T8" fmla="*/ 161 w 161"/>
                <a:gd name="T9" fmla="*/ 57 h 218"/>
                <a:gd name="T10" fmla="*/ 161 w 161"/>
                <a:gd name="T11" fmla="*/ 218 h 218"/>
              </a:gdLst>
              <a:ahLst/>
              <a:cxnLst>
                <a:cxn ang="0">
                  <a:pos x="T0" y="T1"/>
                </a:cxn>
                <a:cxn ang="0">
                  <a:pos x="T2" y="T3"/>
                </a:cxn>
                <a:cxn ang="0">
                  <a:pos x="T4" y="T5"/>
                </a:cxn>
                <a:cxn ang="0">
                  <a:pos x="T6" y="T7"/>
                </a:cxn>
                <a:cxn ang="0">
                  <a:pos x="T8" y="T9"/>
                </a:cxn>
                <a:cxn ang="0">
                  <a:pos x="T10" y="T11"/>
                </a:cxn>
              </a:cxnLst>
              <a:rect l="0" t="0" r="r" b="b"/>
              <a:pathLst>
                <a:path w="161" h="218">
                  <a:moveTo>
                    <a:pt x="161" y="218"/>
                  </a:moveTo>
                  <a:lnTo>
                    <a:pt x="0" y="218"/>
                  </a:lnTo>
                  <a:lnTo>
                    <a:pt x="0" y="0"/>
                  </a:lnTo>
                  <a:lnTo>
                    <a:pt x="104" y="0"/>
                  </a:lnTo>
                  <a:lnTo>
                    <a:pt x="161" y="57"/>
                  </a:lnTo>
                  <a:lnTo>
                    <a:pt x="161" y="218"/>
                  </a:lnTo>
                  <a:close/>
                </a:path>
              </a:pathLst>
            </a:custGeom>
            <a:noFill/>
            <a:ln w="22225" cap="rnd">
              <a:solidFill>
                <a:srgbClr val="2626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a:solidFill>
                  <a:prstClr val="black"/>
                </a:solidFill>
                <a:latin typeface="Network Rail Sans" panose="02000000040000020004" pitchFamily="2" charset="0"/>
              </a:endParaRPr>
            </a:p>
          </p:txBody>
        </p:sp>
        <p:sp>
          <p:nvSpPr>
            <p:cNvPr id="111" name="Freeform 6">
              <a:extLst>
                <a:ext uri="{FF2B5EF4-FFF2-40B4-BE49-F238E27FC236}">
                  <a16:creationId xmlns:a16="http://schemas.microsoft.com/office/drawing/2014/main" id="{00C554C8-D9C5-4860-EE94-898E473A7AE2}"/>
                </a:ext>
              </a:extLst>
            </p:cNvPr>
            <p:cNvSpPr>
              <a:spLocks/>
            </p:cNvSpPr>
            <p:nvPr/>
          </p:nvSpPr>
          <p:spPr bwMode="auto">
            <a:xfrm>
              <a:off x="2887663" y="2171701"/>
              <a:ext cx="90488" cy="90488"/>
            </a:xfrm>
            <a:custGeom>
              <a:avLst/>
              <a:gdLst>
                <a:gd name="T0" fmla="*/ 0 w 57"/>
                <a:gd name="T1" fmla="*/ 0 h 57"/>
                <a:gd name="T2" fmla="*/ 0 w 57"/>
                <a:gd name="T3" fmla="*/ 57 h 57"/>
                <a:gd name="T4" fmla="*/ 57 w 57"/>
                <a:gd name="T5" fmla="*/ 57 h 57"/>
              </a:gdLst>
              <a:ahLst/>
              <a:cxnLst>
                <a:cxn ang="0">
                  <a:pos x="T0" y="T1"/>
                </a:cxn>
                <a:cxn ang="0">
                  <a:pos x="T2" y="T3"/>
                </a:cxn>
                <a:cxn ang="0">
                  <a:pos x="T4" y="T5"/>
                </a:cxn>
              </a:cxnLst>
              <a:rect l="0" t="0" r="r" b="b"/>
              <a:pathLst>
                <a:path w="57" h="57">
                  <a:moveTo>
                    <a:pt x="0" y="0"/>
                  </a:moveTo>
                  <a:lnTo>
                    <a:pt x="0" y="57"/>
                  </a:lnTo>
                  <a:lnTo>
                    <a:pt x="57" y="57"/>
                  </a:lnTo>
                </a:path>
              </a:pathLst>
            </a:custGeom>
            <a:noFill/>
            <a:ln w="22225" cap="rnd">
              <a:solidFill>
                <a:srgbClr val="2626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a:solidFill>
                  <a:prstClr val="black"/>
                </a:solidFill>
                <a:latin typeface="Network Rail Sans" panose="02000000040000020004" pitchFamily="2" charset="0"/>
              </a:endParaRPr>
            </a:p>
          </p:txBody>
        </p:sp>
        <p:sp>
          <p:nvSpPr>
            <p:cNvPr id="112" name="Line 7">
              <a:extLst>
                <a:ext uri="{FF2B5EF4-FFF2-40B4-BE49-F238E27FC236}">
                  <a16:creationId xmlns:a16="http://schemas.microsoft.com/office/drawing/2014/main" id="{3AE5503E-1C66-B6CC-4BD1-035C765196C4}"/>
                </a:ext>
              </a:extLst>
            </p:cNvPr>
            <p:cNvSpPr>
              <a:spLocks noChangeShapeType="1"/>
            </p:cNvSpPr>
            <p:nvPr/>
          </p:nvSpPr>
          <p:spPr bwMode="auto">
            <a:xfrm>
              <a:off x="2857501" y="2322514"/>
              <a:ext cx="60325" cy="0"/>
            </a:xfrm>
            <a:prstGeom prst="line">
              <a:avLst/>
            </a:prstGeom>
            <a:noFill/>
            <a:ln w="22225" cap="rnd">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id-ID">
                <a:solidFill>
                  <a:prstClr val="black"/>
                </a:solidFill>
                <a:latin typeface="Network Rail Sans" panose="02000000040000020004" pitchFamily="2" charset="0"/>
              </a:endParaRPr>
            </a:p>
          </p:txBody>
        </p:sp>
        <p:sp>
          <p:nvSpPr>
            <p:cNvPr id="113" name="Line 8">
              <a:extLst>
                <a:ext uri="{FF2B5EF4-FFF2-40B4-BE49-F238E27FC236}">
                  <a16:creationId xmlns:a16="http://schemas.microsoft.com/office/drawing/2014/main" id="{968A784A-1976-A62F-0DE1-808BED6C459A}"/>
                </a:ext>
              </a:extLst>
            </p:cNvPr>
            <p:cNvSpPr>
              <a:spLocks noChangeShapeType="1"/>
            </p:cNvSpPr>
            <p:nvPr/>
          </p:nvSpPr>
          <p:spPr bwMode="auto">
            <a:xfrm>
              <a:off x="2857501" y="2382839"/>
              <a:ext cx="60325" cy="0"/>
            </a:xfrm>
            <a:prstGeom prst="line">
              <a:avLst/>
            </a:prstGeom>
            <a:noFill/>
            <a:ln w="22225" cap="rnd">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id-ID">
                <a:solidFill>
                  <a:prstClr val="black"/>
                </a:solidFill>
                <a:latin typeface="Network Rail Sans" panose="02000000040000020004" pitchFamily="2" charset="0"/>
              </a:endParaRPr>
            </a:p>
          </p:txBody>
        </p:sp>
        <p:sp>
          <p:nvSpPr>
            <p:cNvPr id="114" name="Line 9">
              <a:extLst>
                <a:ext uri="{FF2B5EF4-FFF2-40B4-BE49-F238E27FC236}">
                  <a16:creationId xmlns:a16="http://schemas.microsoft.com/office/drawing/2014/main" id="{CF28D8C6-6A97-88DF-7AFF-7FD785F1E544}"/>
                </a:ext>
              </a:extLst>
            </p:cNvPr>
            <p:cNvSpPr>
              <a:spLocks noChangeShapeType="1"/>
            </p:cNvSpPr>
            <p:nvPr/>
          </p:nvSpPr>
          <p:spPr bwMode="auto">
            <a:xfrm>
              <a:off x="2857501" y="2443164"/>
              <a:ext cx="60325" cy="0"/>
            </a:xfrm>
            <a:prstGeom prst="line">
              <a:avLst/>
            </a:prstGeom>
            <a:noFill/>
            <a:ln w="22225" cap="rnd">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id-ID">
                <a:solidFill>
                  <a:prstClr val="black"/>
                </a:solidFill>
                <a:latin typeface="Network Rail Sans" panose="02000000040000020004" pitchFamily="2" charset="0"/>
              </a:endParaRPr>
            </a:p>
          </p:txBody>
        </p:sp>
        <p:sp>
          <p:nvSpPr>
            <p:cNvPr id="115" name="Freeform 10">
              <a:extLst>
                <a:ext uri="{FF2B5EF4-FFF2-40B4-BE49-F238E27FC236}">
                  <a16:creationId xmlns:a16="http://schemas.microsoft.com/office/drawing/2014/main" id="{9763FE22-55BC-A722-9447-3BC08D8A094C}"/>
                </a:ext>
              </a:extLst>
            </p:cNvPr>
            <p:cNvSpPr>
              <a:spLocks/>
            </p:cNvSpPr>
            <p:nvPr/>
          </p:nvSpPr>
          <p:spPr bwMode="auto">
            <a:xfrm>
              <a:off x="2768601" y="2292351"/>
              <a:ext cx="58738" cy="36513"/>
            </a:xfrm>
            <a:custGeom>
              <a:avLst/>
              <a:gdLst>
                <a:gd name="T0" fmla="*/ 37 w 37"/>
                <a:gd name="T1" fmla="*/ 0 h 23"/>
                <a:gd name="T2" fmla="*/ 14 w 37"/>
                <a:gd name="T3" fmla="*/ 23 h 23"/>
                <a:gd name="T4" fmla="*/ 0 w 37"/>
                <a:gd name="T5" fmla="*/ 9 h 23"/>
              </a:gdLst>
              <a:ahLst/>
              <a:cxnLst>
                <a:cxn ang="0">
                  <a:pos x="T0" y="T1"/>
                </a:cxn>
                <a:cxn ang="0">
                  <a:pos x="T2" y="T3"/>
                </a:cxn>
                <a:cxn ang="0">
                  <a:pos x="T4" y="T5"/>
                </a:cxn>
              </a:cxnLst>
              <a:rect l="0" t="0" r="r" b="b"/>
              <a:pathLst>
                <a:path w="37" h="23">
                  <a:moveTo>
                    <a:pt x="37" y="0"/>
                  </a:moveTo>
                  <a:lnTo>
                    <a:pt x="14" y="23"/>
                  </a:lnTo>
                  <a:lnTo>
                    <a:pt x="0" y="9"/>
                  </a:lnTo>
                </a:path>
              </a:pathLst>
            </a:custGeom>
            <a:noFill/>
            <a:ln w="22225" cap="rnd">
              <a:solidFill>
                <a:srgbClr val="2626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a:solidFill>
                  <a:prstClr val="black"/>
                </a:solidFill>
                <a:latin typeface="Network Rail Sans" panose="02000000040000020004" pitchFamily="2" charset="0"/>
              </a:endParaRPr>
            </a:p>
          </p:txBody>
        </p:sp>
        <p:sp>
          <p:nvSpPr>
            <p:cNvPr id="116" name="Freeform 11">
              <a:extLst>
                <a:ext uri="{FF2B5EF4-FFF2-40B4-BE49-F238E27FC236}">
                  <a16:creationId xmlns:a16="http://schemas.microsoft.com/office/drawing/2014/main" id="{EB8F08A0-D063-1897-0C06-AC3B2A15865B}"/>
                </a:ext>
              </a:extLst>
            </p:cNvPr>
            <p:cNvSpPr>
              <a:spLocks/>
            </p:cNvSpPr>
            <p:nvPr/>
          </p:nvSpPr>
          <p:spPr bwMode="auto">
            <a:xfrm>
              <a:off x="2768601" y="2352676"/>
              <a:ext cx="58738" cy="36513"/>
            </a:xfrm>
            <a:custGeom>
              <a:avLst/>
              <a:gdLst>
                <a:gd name="T0" fmla="*/ 37 w 37"/>
                <a:gd name="T1" fmla="*/ 0 h 23"/>
                <a:gd name="T2" fmla="*/ 14 w 37"/>
                <a:gd name="T3" fmla="*/ 23 h 23"/>
                <a:gd name="T4" fmla="*/ 0 w 37"/>
                <a:gd name="T5" fmla="*/ 9 h 23"/>
              </a:gdLst>
              <a:ahLst/>
              <a:cxnLst>
                <a:cxn ang="0">
                  <a:pos x="T0" y="T1"/>
                </a:cxn>
                <a:cxn ang="0">
                  <a:pos x="T2" y="T3"/>
                </a:cxn>
                <a:cxn ang="0">
                  <a:pos x="T4" y="T5"/>
                </a:cxn>
              </a:cxnLst>
              <a:rect l="0" t="0" r="r" b="b"/>
              <a:pathLst>
                <a:path w="37" h="23">
                  <a:moveTo>
                    <a:pt x="37" y="0"/>
                  </a:moveTo>
                  <a:lnTo>
                    <a:pt x="14" y="23"/>
                  </a:lnTo>
                  <a:lnTo>
                    <a:pt x="0" y="9"/>
                  </a:lnTo>
                </a:path>
              </a:pathLst>
            </a:custGeom>
            <a:noFill/>
            <a:ln w="22225" cap="rnd">
              <a:solidFill>
                <a:srgbClr val="2626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a:solidFill>
                  <a:prstClr val="black"/>
                </a:solidFill>
                <a:latin typeface="Network Rail Sans" panose="02000000040000020004" pitchFamily="2" charset="0"/>
              </a:endParaRPr>
            </a:p>
          </p:txBody>
        </p:sp>
        <p:sp>
          <p:nvSpPr>
            <p:cNvPr id="117" name="Freeform 12">
              <a:extLst>
                <a:ext uri="{FF2B5EF4-FFF2-40B4-BE49-F238E27FC236}">
                  <a16:creationId xmlns:a16="http://schemas.microsoft.com/office/drawing/2014/main" id="{A2639DB0-660B-D585-5B52-05D29041459F}"/>
                </a:ext>
              </a:extLst>
            </p:cNvPr>
            <p:cNvSpPr>
              <a:spLocks/>
            </p:cNvSpPr>
            <p:nvPr/>
          </p:nvSpPr>
          <p:spPr bwMode="auto">
            <a:xfrm>
              <a:off x="2768601" y="2413001"/>
              <a:ext cx="58738" cy="36513"/>
            </a:xfrm>
            <a:custGeom>
              <a:avLst/>
              <a:gdLst>
                <a:gd name="T0" fmla="*/ 37 w 37"/>
                <a:gd name="T1" fmla="*/ 0 h 23"/>
                <a:gd name="T2" fmla="*/ 14 w 37"/>
                <a:gd name="T3" fmla="*/ 23 h 23"/>
                <a:gd name="T4" fmla="*/ 0 w 37"/>
                <a:gd name="T5" fmla="*/ 9 h 23"/>
              </a:gdLst>
              <a:ahLst/>
              <a:cxnLst>
                <a:cxn ang="0">
                  <a:pos x="T0" y="T1"/>
                </a:cxn>
                <a:cxn ang="0">
                  <a:pos x="T2" y="T3"/>
                </a:cxn>
                <a:cxn ang="0">
                  <a:pos x="T4" y="T5"/>
                </a:cxn>
              </a:cxnLst>
              <a:rect l="0" t="0" r="r" b="b"/>
              <a:pathLst>
                <a:path w="37" h="23">
                  <a:moveTo>
                    <a:pt x="37" y="0"/>
                  </a:moveTo>
                  <a:lnTo>
                    <a:pt x="14" y="23"/>
                  </a:lnTo>
                  <a:lnTo>
                    <a:pt x="0" y="9"/>
                  </a:lnTo>
                </a:path>
              </a:pathLst>
            </a:custGeom>
            <a:noFill/>
            <a:ln w="22225" cap="rnd">
              <a:solidFill>
                <a:srgbClr val="2626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a:solidFill>
                  <a:prstClr val="black"/>
                </a:solidFill>
                <a:latin typeface="Network Rail Sans" panose="02000000040000020004" pitchFamily="2" charset="0"/>
              </a:endParaRPr>
            </a:p>
          </p:txBody>
        </p:sp>
      </p:grpSp>
      <p:pic>
        <p:nvPicPr>
          <p:cNvPr id="118" name="Graphic 117" descr="Tools outline">
            <a:extLst>
              <a:ext uri="{FF2B5EF4-FFF2-40B4-BE49-F238E27FC236}">
                <a16:creationId xmlns:a16="http://schemas.microsoft.com/office/drawing/2014/main" id="{AC68554D-222D-6AA6-F50A-BCDF3C4493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679539" y="4797528"/>
            <a:ext cx="720000" cy="720000"/>
          </a:xfrm>
          <a:prstGeom prst="rect">
            <a:avLst/>
          </a:prstGeom>
        </p:spPr>
      </p:pic>
    </p:spTree>
    <p:extLst>
      <p:ext uri="{BB962C8B-B14F-4D97-AF65-F5344CB8AC3E}">
        <p14:creationId xmlns:p14="http://schemas.microsoft.com/office/powerpoint/2010/main" val="415674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E90A4B2E-D6E7-0F54-44A1-2925AA57DC1D}"/>
              </a:ext>
            </a:extLst>
          </p:cNvPr>
          <p:cNvSpPr/>
          <p:nvPr/>
        </p:nvSpPr>
        <p:spPr>
          <a:xfrm>
            <a:off x="2925416" y="1130071"/>
            <a:ext cx="6352590" cy="658622"/>
          </a:xfrm>
          <a:prstGeom prst="roundRect">
            <a:avLst>
              <a:gd name="adj" fmla="val 8802"/>
            </a:avLst>
          </a:prstGeom>
          <a:solidFill>
            <a:sysClr val="window" lastClr="FFFFFF">
              <a:lumMod val="95000"/>
            </a:sysClr>
          </a:solidFill>
          <a:ln w="12700" cap="flat" cmpd="sng" algn="ctr">
            <a:noFill/>
            <a:prstDash val="solid"/>
            <a:miter lim="800000"/>
          </a:ln>
          <a:effectLst/>
        </p:spPr>
        <p:txBody>
          <a:bodyPr lIns="72000" rIns="72000" rtlCol="0" anchor="ct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Proposals should be a request from Network Rail Regions or Routes or central functions including FNPO, operators and end users. If the proposal is not a Network Rail request, the proposal should be a joint funding initiative between Network Rail and a third party, otherwise should be funded externally. </a:t>
            </a:r>
          </a:p>
        </p:txBody>
      </p:sp>
      <p:sp>
        <p:nvSpPr>
          <p:cNvPr id="99" name="Title 1">
            <a:extLst>
              <a:ext uri="{FF2B5EF4-FFF2-40B4-BE49-F238E27FC236}">
                <a16:creationId xmlns:a16="http://schemas.microsoft.com/office/drawing/2014/main" id="{6DDF0BEB-FE7B-6E5B-B968-C497C12BC4C2}"/>
              </a:ext>
            </a:extLst>
          </p:cNvPr>
          <p:cNvSpPr txBox="1">
            <a:spLocks/>
          </p:cNvSpPr>
          <p:nvPr/>
        </p:nvSpPr>
        <p:spPr>
          <a:xfrm>
            <a:off x="405442" y="365125"/>
            <a:ext cx="10948358" cy="536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CD2753"/>
                </a:solidFill>
                <a:latin typeface="Network Rail Sans" panose="02000000040000020004"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CD2753"/>
                </a:solidFill>
                <a:effectLst/>
                <a:uLnTx/>
                <a:uFillTx/>
                <a:latin typeface="Network Rail Sans" panose="02000000040000020004" pitchFamily="2" charset="0"/>
                <a:ea typeface="+mj-ea"/>
                <a:cs typeface="+mj-cs"/>
              </a:rPr>
              <a:t>Investment Criteria Checklist</a:t>
            </a:r>
            <a:endParaRPr kumimoji="0" lang="en-GB" sz="3200" b="1" i="0" u="none" strike="noStrike" kern="1200" cap="none" spc="0" normalizeH="0" baseline="0" noProof="0" dirty="0">
              <a:ln>
                <a:noFill/>
              </a:ln>
              <a:solidFill>
                <a:srgbClr val="CD2753"/>
              </a:solidFill>
              <a:effectLst/>
              <a:uLnTx/>
              <a:uFillTx/>
              <a:latin typeface="Network Rail Sans" panose="02000000040000020004" pitchFamily="2" charset="0"/>
              <a:ea typeface="+mj-ea"/>
              <a:cs typeface="+mj-cs"/>
            </a:endParaRPr>
          </a:p>
        </p:txBody>
      </p:sp>
      <p:sp>
        <p:nvSpPr>
          <p:cNvPr id="100" name="TextBox 99">
            <a:extLst>
              <a:ext uri="{FF2B5EF4-FFF2-40B4-BE49-F238E27FC236}">
                <a16:creationId xmlns:a16="http://schemas.microsoft.com/office/drawing/2014/main" id="{31B2EB25-5D6C-4CFA-A017-80D38C6C1A0C}"/>
              </a:ext>
            </a:extLst>
          </p:cNvPr>
          <p:cNvSpPr txBox="1"/>
          <p:nvPr/>
        </p:nvSpPr>
        <p:spPr>
          <a:xfrm>
            <a:off x="9470216" y="1099024"/>
            <a:ext cx="2477944" cy="430887"/>
          </a:xfrm>
          <a:prstGeom prst="rect">
            <a:avLst/>
          </a:prstGeom>
          <a:noFill/>
        </p:spPr>
        <p:txBody>
          <a:bodyPr wrap="square" rtlCol="0">
            <a:spAutoFit/>
          </a:bodyPr>
          <a:lstStyle>
            <a:defPPr>
              <a:defRPr lang="en-US"/>
            </a:defPPr>
            <a:lvl1pPr>
              <a:defRPr sz="1400" b="1" spc="300">
                <a:solidFill>
                  <a:schemeClr val="accent6"/>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300" normalizeH="0" baseline="0" noProof="0" dirty="0">
                <a:ln>
                  <a:noFill/>
                </a:ln>
                <a:solidFill>
                  <a:prstClr val="black"/>
                </a:solidFill>
                <a:effectLst/>
                <a:uLnTx/>
                <a:uFillTx/>
              </a:rPr>
              <a:t>MEASURABLE TARGETS EXAMPLES</a:t>
            </a:r>
          </a:p>
        </p:txBody>
      </p:sp>
      <p:grpSp>
        <p:nvGrpSpPr>
          <p:cNvPr id="101" name="Group 100">
            <a:extLst>
              <a:ext uri="{FF2B5EF4-FFF2-40B4-BE49-F238E27FC236}">
                <a16:creationId xmlns:a16="http://schemas.microsoft.com/office/drawing/2014/main" id="{03AE9B43-09E5-B091-C5E9-E22FCCE35CB3}"/>
              </a:ext>
            </a:extLst>
          </p:cNvPr>
          <p:cNvGrpSpPr/>
          <p:nvPr/>
        </p:nvGrpSpPr>
        <p:grpSpPr>
          <a:xfrm>
            <a:off x="500582" y="1125278"/>
            <a:ext cx="2328900" cy="658622"/>
            <a:chOff x="500582" y="1019482"/>
            <a:chExt cx="2328900" cy="658622"/>
          </a:xfrm>
        </p:grpSpPr>
        <p:sp>
          <p:nvSpPr>
            <p:cNvPr id="102" name="Rectangle: Rounded Corners 101">
              <a:extLst>
                <a:ext uri="{FF2B5EF4-FFF2-40B4-BE49-F238E27FC236}">
                  <a16:creationId xmlns:a16="http://schemas.microsoft.com/office/drawing/2014/main" id="{7B7BCCEE-31A4-C85D-DAD1-2A1745C4A04F}"/>
                </a:ext>
              </a:extLst>
            </p:cNvPr>
            <p:cNvSpPr/>
            <p:nvPr/>
          </p:nvSpPr>
          <p:spPr>
            <a:xfrm>
              <a:off x="500582" y="1019482"/>
              <a:ext cx="2328900" cy="658622"/>
            </a:xfrm>
            <a:prstGeom prst="roundRect">
              <a:avLst>
                <a:gd name="adj" fmla="val 8802"/>
              </a:avLst>
            </a:prstGeom>
            <a:solidFill>
              <a:srgbClr val="CD1F58">
                <a:lumMod val="20000"/>
                <a:lumOff val="80000"/>
              </a:srgbClr>
            </a:solidFill>
            <a:ln w="12700" cap="flat" cmpd="sng" algn="ctr">
              <a:noFill/>
              <a:prstDash val="solid"/>
              <a:miter lim="800000"/>
            </a:ln>
            <a:effectLst/>
          </p:spPr>
          <p:txBody>
            <a:bodyPr lIns="504000" r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Proposal is a request from NR/FOC/3</a:t>
              </a:r>
              <a:r>
                <a:rPr kumimoji="0" lang="en-GB" sz="1200" b="1" i="0" u="none" strike="noStrike" kern="0" cap="none" spc="0" normalizeH="0" baseline="30000" noProof="0" dirty="0">
                  <a:ln>
                    <a:noFill/>
                  </a:ln>
                  <a:solidFill>
                    <a:prstClr val="black"/>
                  </a:solidFill>
                  <a:effectLst/>
                  <a:uLnTx/>
                  <a:uFillTx/>
                  <a:latin typeface="Calibri" panose="020F0502020204030204"/>
                  <a:ea typeface="+mn-ea"/>
                  <a:cs typeface="+mn-cs"/>
                </a:rPr>
                <a:t>rd</a:t>
              </a: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 party?</a:t>
              </a:r>
            </a:p>
          </p:txBody>
        </p:sp>
        <p:pic>
          <p:nvPicPr>
            <p:cNvPr id="103" name="Graphic 102" descr="Badge Tick1 with solid fill">
              <a:extLst>
                <a:ext uri="{FF2B5EF4-FFF2-40B4-BE49-F238E27FC236}">
                  <a16:creationId xmlns:a16="http://schemas.microsoft.com/office/drawing/2014/main" id="{5BC9D0DF-861E-A770-45EC-62679BC27F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6885" y="1204793"/>
              <a:ext cx="288000" cy="288000"/>
            </a:xfrm>
            <a:prstGeom prst="rect">
              <a:avLst/>
            </a:prstGeom>
          </p:spPr>
        </p:pic>
      </p:grpSp>
      <p:sp>
        <p:nvSpPr>
          <p:cNvPr id="104" name="Rectangle: Rounded Corners 103">
            <a:extLst>
              <a:ext uri="{FF2B5EF4-FFF2-40B4-BE49-F238E27FC236}">
                <a16:creationId xmlns:a16="http://schemas.microsoft.com/office/drawing/2014/main" id="{A5086762-22BA-1D8F-99E8-029B6064D77E}"/>
              </a:ext>
            </a:extLst>
          </p:cNvPr>
          <p:cNvSpPr/>
          <p:nvPr/>
        </p:nvSpPr>
        <p:spPr>
          <a:xfrm>
            <a:off x="2895601" y="1897452"/>
            <a:ext cx="6352590" cy="658622"/>
          </a:xfrm>
          <a:prstGeom prst="roundRect">
            <a:avLst>
              <a:gd name="adj" fmla="val 8802"/>
            </a:avLst>
          </a:prstGeom>
          <a:solidFill>
            <a:sysClr val="window" lastClr="FFFFFF">
              <a:lumMod val="95000"/>
            </a:sysClr>
          </a:solidFill>
          <a:ln w="12700" cap="flat" cmpd="sng" algn="ctr">
            <a:noFill/>
            <a:prstDash val="solid"/>
            <a:miter lim="800000"/>
          </a:ln>
          <a:effectLst/>
        </p:spPr>
        <p:txBody>
          <a:bodyPr lIns="72000" rIns="72000" rtlCol="0" anchor="ct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Proposals should not replace or cater for day-to-day maintenance obligations that the proposer is otherwise responsible for.</a:t>
            </a:r>
          </a:p>
        </p:txBody>
      </p:sp>
      <p:grpSp>
        <p:nvGrpSpPr>
          <p:cNvPr id="105" name="Group 104">
            <a:extLst>
              <a:ext uri="{FF2B5EF4-FFF2-40B4-BE49-F238E27FC236}">
                <a16:creationId xmlns:a16="http://schemas.microsoft.com/office/drawing/2014/main" id="{F32C9C70-3F22-F5FC-9A9B-21D8C6EA43F5}"/>
              </a:ext>
            </a:extLst>
          </p:cNvPr>
          <p:cNvGrpSpPr/>
          <p:nvPr/>
        </p:nvGrpSpPr>
        <p:grpSpPr>
          <a:xfrm>
            <a:off x="500582" y="1897452"/>
            <a:ext cx="2328900" cy="658622"/>
            <a:chOff x="500582" y="1916023"/>
            <a:chExt cx="2328900" cy="658622"/>
          </a:xfrm>
        </p:grpSpPr>
        <p:sp>
          <p:nvSpPr>
            <p:cNvPr id="106" name="Rectangle: Rounded Corners 105">
              <a:extLst>
                <a:ext uri="{FF2B5EF4-FFF2-40B4-BE49-F238E27FC236}">
                  <a16:creationId xmlns:a16="http://schemas.microsoft.com/office/drawing/2014/main" id="{8E10E5CE-7192-1185-573F-E32835D57FB4}"/>
                </a:ext>
              </a:extLst>
            </p:cNvPr>
            <p:cNvSpPr/>
            <p:nvPr/>
          </p:nvSpPr>
          <p:spPr>
            <a:xfrm>
              <a:off x="500582" y="1916023"/>
              <a:ext cx="2328900" cy="658622"/>
            </a:xfrm>
            <a:prstGeom prst="roundRect">
              <a:avLst>
                <a:gd name="adj" fmla="val 8802"/>
              </a:avLst>
            </a:prstGeom>
            <a:solidFill>
              <a:srgbClr val="CD1F58">
                <a:lumMod val="40000"/>
                <a:lumOff val="60000"/>
              </a:srgbClr>
            </a:solidFill>
            <a:ln w="12700" cap="flat" cmpd="sng" algn="ctr">
              <a:noFill/>
              <a:prstDash val="solid"/>
              <a:miter lim="800000"/>
            </a:ln>
            <a:effectLst/>
          </p:spPr>
          <p:txBody>
            <a:bodyPr lIns="504000" r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Proposal is not Maintenance Business As Usual (BAU)?</a:t>
              </a:r>
            </a:p>
          </p:txBody>
        </p:sp>
        <p:pic>
          <p:nvPicPr>
            <p:cNvPr id="107" name="Graphic 106" descr="Badge Tick1 with solid fill">
              <a:extLst>
                <a:ext uri="{FF2B5EF4-FFF2-40B4-BE49-F238E27FC236}">
                  <a16:creationId xmlns:a16="http://schemas.microsoft.com/office/drawing/2014/main" id="{0ADC5C0C-B2EA-F5EE-B302-8ADB3F7933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6885" y="2101334"/>
              <a:ext cx="288000" cy="288000"/>
            </a:xfrm>
            <a:prstGeom prst="rect">
              <a:avLst/>
            </a:prstGeom>
          </p:spPr>
        </p:pic>
      </p:grpSp>
      <p:sp>
        <p:nvSpPr>
          <p:cNvPr id="108" name="Rectangle: Rounded Corners 107">
            <a:extLst>
              <a:ext uri="{FF2B5EF4-FFF2-40B4-BE49-F238E27FC236}">
                <a16:creationId xmlns:a16="http://schemas.microsoft.com/office/drawing/2014/main" id="{062A1729-2732-D254-C192-96FD53DBCDEE}"/>
              </a:ext>
            </a:extLst>
          </p:cNvPr>
          <p:cNvSpPr/>
          <p:nvPr/>
        </p:nvSpPr>
        <p:spPr>
          <a:xfrm>
            <a:off x="2895601" y="2669626"/>
            <a:ext cx="6352590" cy="658622"/>
          </a:xfrm>
          <a:prstGeom prst="roundRect">
            <a:avLst>
              <a:gd name="adj" fmla="val 8802"/>
            </a:avLst>
          </a:prstGeom>
          <a:solidFill>
            <a:sysClr val="window" lastClr="FFFFFF">
              <a:lumMod val="95000"/>
            </a:sysClr>
          </a:solidFill>
          <a:ln w="12700" cap="flat" cmpd="sng" algn="ctr">
            <a:noFill/>
            <a:prstDash val="solid"/>
            <a:miter lim="800000"/>
          </a:ln>
          <a:effectLst/>
        </p:spPr>
        <p:txBody>
          <a:bodyPr lIns="72000" rIns="72000" rtlCol="0" anchor="ct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Proposals should be for new or enhanced assets and must not be for BAU activities. Investment will primarily be spent on safety improvements for Network Rail assets; however, this may also include shared systems, or connected infrastructure immediately adjacent to Network Rail’s, belonging to a third party.</a:t>
            </a:r>
          </a:p>
        </p:txBody>
      </p:sp>
      <p:grpSp>
        <p:nvGrpSpPr>
          <p:cNvPr id="109" name="Group 108">
            <a:extLst>
              <a:ext uri="{FF2B5EF4-FFF2-40B4-BE49-F238E27FC236}">
                <a16:creationId xmlns:a16="http://schemas.microsoft.com/office/drawing/2014/main" id="{95C9CB49-D4B1-38A3-5279-23FEE226112E}"/>
              </a:ext>
            </a:extLst>
          </p:cNvPr>
          <p:cNvGrpSpPr/>
          <p:nvPr/>
        </p:nvGrpSpPr>
        <p:grpSpPr>
          <a:xfrm>
            <a:off x="470767" y="2669626"/>
            <a:ext cx="2328900" cy="658622"/>
            <a:chOff x="470767" y="2810904"/>
            <a:chExt cx="2328900" cy="658622"/>
          </a:xfrm>
        </p:grpSpPr>
        <p:sp>
          <p:nvSpPr>
            <p:cNvPr id="110" name="Rectangle: Rounded Corners 109">
              <a:extLst>
                <a:ext uri="{FF2B5EF4-FFF2-40B4-BE49-F238E27FC236}">
                  <a16:creationId xmlns:a16="http://schemas.microsoft.com/office/drawing/2014/main" id="{65A468DE-95FA-13CC-83C4-6CC76F98DA48}"/>
                </a:ext>
              </a:extLst>
            </p:cNvPr>
            <p:cNvSpPr/>
            <p:nvPr/>
          </p:nvSpPr>
          <p:spPr>
            <a:xfrm>
              <a:off x="470767" y="2810904"/>
              <a:ext cx="2328900" cy="658622"/>
            </a:xfrm>
            <a:prstGeom prst="roundRect">
              <a:avLst>
                <a:gd name="adj" fmla="val 8802"/>
              </a:avLst>
            </a:prstGeom>
            <a:solidFill>
              <a:srgbClr val="CD1F58">
                <a:lumMod val="20000"/>
                <a:lumOff val="80000"/>
              </a:srgbClr>
            </a:solidFill>
            <a:ln w="12700" cap="flat" cmpd="sng" algn="ctr">
              <a:noFill/>
              <a:prstDash val="solid"/>
              <a:miter lim="800000"/>
            </a:ln>
            <a:effectLst/>
          </p:spPr>
          <p:txBody>
            <a:bodyPr lIns="504000" r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Proposal is for new/enhanced asset(s)?</a:t>
              </a:r>
            </a:p>
          </p:txBody>
        </p:sp>
        <p:pic>
          <p:nvPicPr>
            <p:cNvPr id="111" name="Graphic 110" descr="Badge Tick1 with solid fill">
              <a:extLst>
                <a:ext uri="{FF2B5EF4-FFF2-40B4-BE49-F238E27FC236}">
                  <a16:creationId xmlns:a16="http://schemas.microsoft.com/office/drawing/2014/main" id="{CB556803-AE8A-EBC1-63CA-AC67DE085A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6885" y="2996215"/>
              <a:ext cx="288000" cy="288000"/>
            </a:xfrm>
            <a:prstGeom prst="rect">
              <a:avLst/>
            </a:prstGeom>
          </p:spPr>
        </p:pic>
      </p:grpSp>
      <p:sp>
        <p:nvSpPr>
          <p:cNvPr id="112" name="Rectangle: Rounded Corners 111">
            <a:extLst>
              <a:ext uri="{FF2B5EF4-FFF2-40B4-BE49-F238E27FC236}">
                <a16:creationId xmlns:a16="http://schemas.microsoft.com/office/drawing/2014/main" id="{F4B8E5D8-780C-1E79-D063-598705C2835E}"/>
              </a:ext>
            </a:extLst>
          </p:cNvPr>
          <p:cNvSpPr/>
          <p:nvPr/>
        </p:nvSpPr>
        <p:spPr>
          <a:xfrm>
            <a:off x="2895601" y="3441800"/>
            <a:ext cx="6352590" cy="658622"/>
          </a:xfrm>
          <a:prstGeom prst="roundRect">
            <a:avLst>
              <a:gd name="adj" fmla="val 8802"/>
            </a:avLst>
          </a:prstGeom>
          <a:solidFill>
            <a:sysClr val="window" lastClr="FFFFFF">
              <a:lumMod val="95000"/>
            </a:sysClr>
          </a:solidFill>
          <a:ln w="12700" cap="flat" cmpd="sng" algn="ctr">
            <a:noFill/>
            <a:prstDash val="solid"/>
            <a:miter lim="800000"/>
          </a:ln>
          <a:effectLst/>
        </p:spPr>
        <p:txBody>
          <a:bodyPr lIns="72000" rIns="72000" rtlCol="0" anchor="ct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Proposals must outline a clearly defined safety benefit on the network. Proposals must clearly align with Freight Safe Group safety priorities. If they do not, a justification must be provided. FPB will ensure that approved funding aligns with strategic objectives with regard to classification of schemes. </a:t>
            </a:r>
          </a:p>
        </p:txBody>
      </p:sp>
      <p:grpSp>
        <p:nvGrpSpPr>
          <p:cNvPr id="113" name="Group 112">
            <a:extLst>
              <a:ext uri="{FF2B5EF4-FFF2-40B4-BE49-F238E27FC236}">
                <a16:creationId xmlns:a16="http://schemas.microsoft.com/office/drawing/2014/main" id="{2843FF04-AFF6-C603-B766-71B8797186C3}"/>
              </a:ext>
            </a:extLst>
          </p:cNvPr>
          <p:cNvGrpSpPr/>
          <p:nvPr/>
        </p:nvGrpSpPr>
        <p:grpSpPr>
          <a:xfrm>
            <a:off x="470767" y="3441800"/>
            <a:ext cx="2328900" cy="658622"/>
            <a:chOff x="470767" y="3727561"/>
            <a:chExt cx="2328900" cy="658622"/>
          </a:xfrm>
        </p:grpSpPr>
        <p:sp>
          <p:nvSpPr>
            <p:cNvPr id="114" name="Rectangle: Rounded Corners 113">
              <a:extLst>
                <a:ext uri="{FF2B5EF4-FFF2-40B4-BE49-F238E27FC236}">
                  <a16:creationId xmlns:a16="http://schemas.microsoft.com/office/drawing/2014/main" id="{106A3567-097A-BA39-669F-E7377FD87C35}"/>
                </a:ext>
              </a:extLst>
            </p:cNvPr>
            <p:cNvSpPr/>
            <p:nvPr/>
          </p:nvSpPr>
          <p:spPr>
            <a:xfrm>
              <a:off x="470767" y="3727561"/>
              <a:ext cx="2328900" cy="658622"/>
            </a:xfrm>
            <a:prstGeom prst="roundRect">
              <a:avLst>
                <a:gd name="adj" fmla="val 8802"/>
              </a:avLst>
            </a:prstGeom>
            <a:solidFill>
              <a:srgbClr val="CD1F58">
                <a:lumMod val="40000"/>
                <a:lumOff val="60000"/>
              </a:srgbClr>
            </a:solidFill>
            <a:ln w="12700" cap="flat" cmpd="sng" algn="ctr">
              <a:noFill/>
              <a:prstDash val="solid"/>
              <a:miter lim="800000"/>
            </a:ln>
            <a:effectLst/>
          </p:spPr>
          <p:txBody>
            <a:bodyPr lIns="504000" r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Network Safety benefits are clear and sustainable?</a:t>
              </a:r>
            </a:p>
          </p:txBody>
        </p:sp>
        <p:pic>
          <p:nvPicPr>
            <p:cNvPr id="115" name="Graphic 114" descr="Badge Tick1 with solid fill">
              <a:extLst>
                <a:ext uri="{FF2B5EF4-FFF2-40B4-BE49-F238E27FC236}">
                  <a16:creationId xmlns:a16="http://schemas.microsoft.com/office/drawing/2014/main" id="{A49796FE-0AF2-DD58-6D36-19DDE4484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6885" y="3912872"/>
              <a:ext cx="288000" cy="288000"/>
            </a:xfrm>
            <a:prstGeom prst="rect">
              <a:avLst/>
            </a:prstGeom>
          </p:spPr>
        </p:pic>
      </p:grpSp>
      <p:sp>
        <p:nvSpPr>
          <p:cNvPr id="116" name="Rectangle: Rounded Corners 115">
            <a:extLst>
              <a:ext uri="{FF2B5EF4-FFF2-40B4-BE49-F238E27FC236}">
                <a16:creationId xmlns:a16="http://schemas.microsoft.com/office/drawing/2014/main" id="{67542639-5048-F3B6-37E3-AC3A3C1556AB}"/>
              </a:ext>
            </a:extLst>
          </p:cNvPr>
          <p:cNvSpPr/>
          <p:nvPr/>
        </p:nvSpPr>
        <p:spPr>
          <a:xfrm>
            <a:off x="2895601" y="4213974"/>
            <a:ext cx="6352590" cy="658622"/>
          </a:xfrm>
          <a:prstGeom prst="roundRect">
            <a:avLst>
              <a:gd name="adj" fmla="val 8802"/>
            </a:avLst>
          </a:prstGeom>
          <a:solidFill>
            <a:sysClr val="window" lastClr="FFFFFF">
              <a:lumMod val="95000"/>
            </a:sysClr>
          </a:solidFill>
          <a:ln w="12700" cap="flat" cmpd="sng" algn="ctr">
            <a:noFill/>
            <a:prstDash val="solid"/>
            <a:miter lim="800000"/>
          </a:ln>
          <a:effectLst/>
        </p:spPr>
        <p:txBody>
          <a:bodyPr lIns="72000" rIns="72000" rtlCol="0" anchor="ct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Proposals must specify a success criteria, outlining specific targets that can be used to measure long-term benefits. This ensures that funding aligns with industry aims and objectives, while providing a deliverable KPI to measure schemes against. These should incorporate local measures where possible, however if unavailable, they should tie into national measures (e.g. using information provided in Operations &amp; Safety Scorecards, Incident Reports or RSSB Reports). </a:t>
            </a:r>
          </a:p>
        </p:txBody>
      </p:sp>
      <p:grpSp>
        <p:nvGrpSpPr>
          <p:cNvPr id="117" name="Group 116">
            <a:extLst>
              <a:ext uri="{FF2B5EF4-FFF2-40B4-BE49-F238E27FC236}">
                <a16:creationId xmlns:a16="http://schemas.microsoft.com/office/drawing/2014/main" id="{1F5F8B04-135B-41B5-AF33-5A025056F370}"/>
              </a:ext>
            </a:extLst>
          </p:cNvPr>
          <p:cNvGrpSpPr/>
          <p:nvPr/>
        </p:nvGrpSpPr>
        <p:grpSpPr>
          <a:xfrm>
            <a:off x="470767" y="4213974"/>
            <a:ext cx="2328900" cy="658622"/>
            <a:chOff x="470767" y="4648714"/>
            <a:chExt cx="2328900" cy="658622"/>
          </a:xfrm>
        </p:grpSpPr>
        <p:sp>
          <p:nvSpPr>
            <p:cNvPr id="118" name="Rectangle: Rounded Corners 117">
              <a:extLst>
                <a:ext uri="{FF2B5EF4-FFF2-40B4-BE49-F238E27FC236}">
                  <a16:creationId xmlns:a16="http://schemas.microsoft.com/office/drawing/2014/main" id="{B3F04B38-3954-F2A4-5C4E-D625FA585CEE}"/>
                </a:ext>
              </a:extLst>
            </p:cNvPr>
            <p:cNvSpPr/>
            <p:nvPr/>
          </p:nvSpPr>
          <p:spPr>
            <a:xfrm>
              <a:off x="470767" y="4648714"/>
              <a:ext cx="2328900" cy="658622"/>
            </a:xfrm>
            <a:prstGeom prst="roundRect">
              <a:avLst>
                <a:gd name="adj" fmla="val 8802"/>
              </a:avLst>
            </a:prstGeom>
            <a:solidFill>
              <a:srgbClr val="CD1F58">
                <a:lumMod val="20000"/>
                <a:lumOff val="80000"/>
              </a:srgbClr>
            </a:solidFill>
            <a:ln w="12700" cap="flat" cmpd="sng" algn="ctr">
              <a:noFill/>
              <a:prstDash val="solid"/>
              <a:miter lim="800000"/>
            </a:ln>
            <a:effectLst/>
          </p:spPr>
          <p:txBody>
            <a:bodyPr lIns="504000" r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Success criteria and outcome sought by scheme is specified?</a:t>
              </a:r>
            </a:p>
          </p:txBody>
        </p:sp>
        <p:pic>
          <p:nvPicPr>
            <p:cNvPr id="119" name="Graphic 118" descr="Badge Tick1 with solid fill">
              <a:extLst>
                <a:ext uri="{FF2B5EF4-FFF2-40B4-BE49-F238E27FC236}">
                  <a16:creationId xmlns:a16="http://schemas.microsoft.com/office/drawing/2014/main" id="{1D4C72EB-4E34-F605-1A05-45BA08AEE2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6885" y="4834025"/>
              <a:ext cx="288000" cy="288000"/>
            </a:xfrm>
            <a:prstGeom prst="rect">
              <a:avLst/>
            </a:prstGeom>
          </p:spPr>
        </p:pic>
      </p:grpSp>
      <p:sp>
        <p:nvSpPr>
          <p:cNvPr id="120" name="Rectangle: Rounded Corners 119">
            <a:extLst>
              <a:ext uri="{FF2B5EF4-FFF2-40B4-BE49-F238E27FC236}">
                <a16:creationId xmlns:a16="http://schemas.microsoft.com/office/drawing/2014/main" id="{B1B1FFD8-8BAF-9F4F-D2D3-27258FFDB3D6}"/>
              </a:ext>
            </a:extLst>
          </p:cNvPr>
          <p:cNvSpPr/>
          <p:nvPr/>
        </p:nvSpPr>
        <p:spPr>
          <a:xfrm>
            <a:off x="2895601" y="4986148"/>
            <a:ext cx="6352590" cy="658622"/>
          </a:xfrm>
          <a:prstGeom prst="roundRect">
            <a:avLst>
              <a:gd name="adj" fmla="val 8802"/>
            </a:avLst>
          </a:prstGeom>
          <a:solidFill>
            <a:sysClr val="window" lastClr="FFFFFF">
              <a:lumMod val="95000"/>
            </a:sysClr>
          </a:solidFill>
          <a:ln w="12700" cap="flat" cmpd="sng" algn="ctr">
            <a:noFill/>
            <a:prstDash val="solid"/>
            <a:miter lim="800000"/>
          </a:ln>
          <a:effectLst/>
        </p:spPr>
        <p:txBody>
          <a:bodyPr lIns="72000" rIns="72000" rtlCol="0" anchor="ct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All remit proposals must have initial maintenance support to avoid risks of the asset not being accepted into maintenance upon completion. This should be provided through written confirmation, however if unavailable, verbal confirmation is sufficient at this stage. All investment proposals must have an agreed maintenance commitment, detailed in the investment paper, and once completed, be handed back into operational use. </a:t>
            </a:r>
          </a:p>
        </p:txBody>
      </p:sp>
      <p:grpSp>
        <p:nvGrpSpPr>
          <p:cNvPr id="121" name="Group 120">
            <a:extLst>
              <a:ext uri="{FF2B5EF4-FFF2-40B4-BE49-F238E27FC236}">
                <a16:creationId xmlns:a16="http://schemas.microsoft.com/office/drawing/2014/main" id="{4F789CD8-279E-2F0A-58FA-8B7BB242BDA6}"/>
              </a:ext>
            </a:extLst>
          </p:cNvPr>
          <p:cNvGrpSpPr/>
          <p:nvPr/>
        </p:nvGrpSpPr>
        <p:grpSpPr>
          <a:xfrm>
            <a:off x="470767" y="4986148"/>
            <a:ext cx="2328900" cy="658622"/>
            <a:chOff x="470767" y="5437930"/>
            <a:chExt cx="2328900" cy="658622"/>
          </a:xfrm>
        </p:grpSpPr>
        <p:sp>
          <p:nvSpPr>
            <p:cNvPr id="122" name="Rectangle: Rounded Corners 121">
              <a:extLst>
                <a:ext uri="{FF2B5EF4-FFF2-40B4-BE49-F238E27FC236}">
                  <a16:creationId xmlns:a16="http://schemas.microsoft.com/office/drawing/2014/main" id="{74E876F4-1F52-F9BE-1D2A-49D56208A02D}"/>
                </a:ext>
              </a:extLst>
            </p:cNvPr>
            <p:cNvSpPr/>
            <p:nvPr/>
          </p:nvSpPr>
          <p:spPr>
            <a:xfrm>
              <a:off x="470767" y="5437930"/>
              <a:ext cx="2328900" cy="658622"/>
            </a:xfrm>
            <a:prstGeom prst="roundRect">
              <a:avLst>
                <a:gd name="adj" fmla="val 8802"/>
              </a:avLst>
            </a:prstGeom>
            <a:solidFill>
              <a:srgbClr val="CD1F58">
                <a:lumMod val="40000"/>
                <a:lumOff val="60000"/>
              </a:srgbClr>
            </a:solidFill>
            <a:ln w="12700" cap="flat" cmpd="sng" algn="ctr">
              <a:noFill/>
              <a:prstDash val="solid"/>
              <a:miter lim="800000"/>
            </a:ln>
            <a:effectLst/>
          </p:spPr>
          <p:txBody>
            <a:bodyPr lIns="504000" r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Proposal has initial RAM / Maintenance / Stakeholder support?</a:t>
              </a:r>
            </a:p>
          </p:txBody>
        </p:sp>
        <p:pic>
          <p:nvPicPr>
            <p:cNvPr id="123" name="Graphic 122" descr="Badge Tick1 with solid fill">
              <a:extLst>
                <a:ext uri="{FF2B5EF4-FFF2-40B4-BE49-F238E27FC236}">
                  <a16:creationId xmlns:a16="http://schemas.microsoft.com/office/drawing/2014/main" id="{AD24DB23-6819-0C81-9B81-0624AEEDEE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6885" y="5623241"/>
              <a:ext cx="288000" cy="288000"/>
            </a:xfrm>
            <a:prstGeom prst="rect">
              <a:avLst/>
            </a:prstGeom>
          </p:spPr>
        </p:pic>
      </p:grpSp>
      <p:sp>
        <p:nvSpPr>
          <p:cNvPr id="124" name="Rectangle: Rounded Corners 123">
            <a:extLst>
              <a:ext uri="{FF2B5EF4-FFF2-40B4-BE49-F238E27FC236}">
                <a16:creationId xmlns:a16="http://schemas.microsoft.com/office/drawing/2014/main" id="{24721B5E-C77B-8F99-297A-945F8B3161F9}"/>
              </a:ext>
            </a:extLst>
          </p:cNvPr>
          <p:cNvSpPr/>
          <p:nvPr/>
        </p:nvSpPr>
        <p:spPr>
          <a:xfrm>
            <a:off x="2895600" y="5758320"/>
            <a:ext cx="6352590" cy="658622"/>
          </a:xfrm>
          <a:prstGeom prst="roundRect">
            <a:avLst>
              <a:gd name="adj" fmla="val 8802"/>
            </a:avLst>
          </a:prstGeom>
          <a:solidFill>
            <a:sysClr val="window" lastClr="FFFFFF">
              <a:lumMod val="95000"/>
            </a:sysClr>
          </a:solidFill>
          <a:ln w="12700" cap="flat" cmpd="sng" algn="ctr">
            <a:noFill/>
            <a:prstDash val="solid"/>
            <a:miter lim="800000"/>
          </a:ln>
          <a:effectLst/>
        </p:spPr>
        <p:txBody>
          <a:bodyPr lIns="72000" rIns="72000" rtlCol="0" anchor="ct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Scheme proposers are required to agree to comply with FSIP assurance process to ensure we are able to effectively monitor progress and ensure that schemes are progressing once funding has been authorised. </a:t>
            </a:r>
          </a:p>
        </p:txBody>
      </p:sp>
      <p:grpSp>
        <p:nvGrpSpPr>
          <p:cNvPr id="125" name="Group 124">
            <a:extLst>
              <a:ext uri="{FF2B5EF4-FFF2-40B4-BE49-F238E27FC236}">
                <a16:creationId xmlns:a16="http://schemas.microsoft.com/office/drawing/2014/main" id="{7CDF4154-83D3-676C-9E40-4197CF789E07}"/>
              </a:ext>
            </a:extLst>
          </p:cNvPr>
          <p:cNvGrpSpPr/>
          <p:nvPr/>
        </p:nvGrpSpPr>
        <p:grpSpPr>
          <a:xfrm>
            <a:off x="470767" y="5758320"/>
            <a:ext cx="2328900" cy="658622"/>
            <a:chOff x="470767" y="6240330"/>
            <a:chExt cx="2328900" cy="658622"/>
          </a:xfrm>
        </p:grpSpPr>
        <p:sp>
          <p:nvSpPr>
            <p:cNvPr id="126" name="Rectangle: Rounded Corners 125">
              <a:extLst>
                <a:ext uri="{FF2B5EF4-FFF2-40B4-BE49-F238E27FC236}">
                  <a16:creationId xmlns:a16="http://schemas.microsoft.com/office/drawing/2014/main" id="{FCB5EA12-6AB6-6FAD-27DC-F02347D74455}"/>
                </a:ext>
              </a:extLst>
            </p:cNvPr>
            <p:cNvSpPr/>
            <p:nvPr/>
          </p:nvSpPr>
          <p:spPr>
            <a:xfrm>
              <a:off x="470767" y="6240330"/>
              <a:ext cx="2328900" cy="658622"/>
            </a:xfrm>
            <a:prstGeom prst="roundRect">
              <a:avLst>
                <a:gd name="adj" fmla="val 8802"/>
              </a:avLst>
            </a:prstGeom>
            <a:solidFill>
              <a:srgbClr val="CD1F58">
                <a:lumMod val="20000"/>
                <a:lumOff val="80000"/>
              </a:srgbClr>
            </a:solidFill>
            <a:ln w="12700" cap="flat" cmpd="sng" algn="ctr">
              <a:noFill/>
              <a:prstDash val="solid"/>
              <a:miter lim="800000"/>
            </a:ln>
            <a:effectLst/>
          </p:spPr>
          <p:txBody>
            <a:bodyPr lIns="504000" r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Proposer agrees to comply with FSIP assurance process?</a:t>
              </a:r>
            </a:p>
          </p:txBody>
        </p:sp>
        <p:pic>
          <p:nvPicPr>
            <p:cNvPr id="127" name="Graphic 126" descr="Badge Tick1 with solid fill">
              <a:extLst>
                <a:ext uri="{FF2B5EF4-FFF2-40B4-BE49-F238E27FC236}">
                  <a16:creationId xmlns:a16="http://schemas.microsoft.com/office/drawing/2014/main" id="{606C779B-0281-F2D2-88FB-E4C4F14FAD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6885" y="6425641"/>
              <a:ext cx="288000" cy="288000"/>
            </a:xfrm>
            <a:prstGeom prst="rect">
              <a:avLst/>
            </a:prstGeom>
          </p:spPr>
        </p:pic>
      </p:grpSp>
      <p:grpSp>
        <p:nvGrpSpPr>
          <p:cNvPr id="128" name="Group 127">
            <a:extLst>
              <a:ext uri="{FF2B5EF4-FFF2-40B4-BE49-F238E27FC236}">
                <a16:creationId xmlns:a16="http://schemas.microsoft.com/office/drawing/2014/main" id="{2F6CCBC7-8385-C88C-77DA-B8CEA8703A90}"/>
              </a:ext>
            </a:extLst>
          </p:cNvPr>
          <p:cNvGrpSpPr/>
          <p:nvPr/>
        </p:nvGrpSpPr>
        <p:grpSpPr>
          <a:xfrm>
            <a:off x="9522984" y="1688039"/>
            <a:ext cx="2328900" cy="600164"/>
            <a:chOff x="9522984" y="1688039"/>
            <a:chExt cx="2328900" cy="600164"/>
          </a:xfrm>
        </p:grpSpPr>
        <p:pic>
          <p:nvPicPr>
            <p:cNvPr id="129" name="Graphic 128" descr="Target with solid fill">
              <a:extLst>
                <a:ext uri="{FF2B5EF4-FFF2-40B4-BE49-F238E27FC236}">
                  <a16:creationId xmlns:a16="http://schemas.microsoft.com/office/drawing/2014/main" id="{590BDF8C-D84B-ACBC-6E51-AD0803FB07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2984" y="1846616"/>
              <a:ext cx="283010" cy="283010"/>
            </a:xfrm>
            <a:prstGeom prst="rect">
              <a:avLst/>
            </a:prstGeom>
          </p:spPr>
        </p:pic>
        <p:sp>
          <p:nvSpPr>
            <p:cNvPr id="130" name="TextBox 129">
              <a:extLst>
                <a:ext uri="{FF2B5EF4-FFF2-40B4-BE49-F238E27FC236}">
                  <a16:creationId xmlns:a16="http://schemas.microsoft.com/office/drawing/2014/main" id="{92D4282D-90F7-C9E1-AEEB-A248301BE7F6}"/>
                </a:ext>
              </a:extLst>
            </p:cNvPr>
            <p:cNvSpPr txBox="1"/>
            <p:nvPr/>
          </p:nvSpPr>
          <p:spPr>
            <a:xfrm>
              <a:off x="10015462" y="1688039"/>
              <a:ext cx="1836422" cy="600164"/>
            </a:xfrm>
            <a:prstGeom prst="rect">
              <a:avLst/>
            </a:prstGeom>
            <a:noFill/>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Successful delivery will reduce trips in this area by X%.</a:t>
              </a:r>
            </a:p>
          </p:txBody>
        </p:sp>
      </p:grpSp>
      <p:grpSp>
        <p:nvGrpSpPr>
          <p:cNvPr id="131" name="Group 130">
            <a:extLst>
              <a:ext uri="{FF2B5EF4-FFF2-40B4-BE49-F238E27FC236}">
                <a16:creationId xmlns:a16="http://schemas.microsoft.com/office/drawing/2014/main" id="{677748E7-469D-1C97-77CD-C4623C7AC9F7}"/>
              </a:ext>
            </a:extLst>
          </p:cNvPr>
          <p:cNvGrpSpPr/>
          <p:nvPr/>
        </p:nvGrpSpPr>
        <p:grpSpPr>
          <a:xfrm>
            <a:off x="9522984" y="2619354"/>
            <a:ext cx="2425176" cy="600164"/>
            <a:chOff x="9522984" y="2425216"/>
            <a:chExt cx="2425176" cy="600164"/>
          </a:xfrm>
        </p:grpSpPr>
        <p:pic>
          <p:nvPicPr>
            <p:cNvPr id="132" name="Graphic 131" descr="Target with solid fill">
              <a:extLst>
                <a:ext uri="{FF2B5EF4-FFF2-40B4-BE49-F238E27FC236}">
                  <a16:creationId xmlns:a16="http://schemas.microsoft.com/office/drawing/2014/main" id="{F2F42750-6D8C-6C71-213D-29E2219901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2984" y="2583793"/>
              <a:ext cx="283010" cy="283010"/>
            </a:xfrm>
            <a:prstGeom prst="rect">
              <a:avLst/>
            </a:prstGeom>
          </p:spPr>
        </p:pic>
        <p:sp>
          <p:nvSpPr>
            <p:cNvPr id="133" name="TextBox 132">
              <a:extLst>
                <a:ext uri="{FF2B5EF4-FFF2-40B4-BE49-F238E27FC236}">
                  <a16:creationId xmlns:a16="http://schemas.microsoft.com/office/drawing/2014/main" id="{4495A119-97F1-0F2C-5437-8DDB6917F068}"/>
                </a:ext>
              </a:extLst>
            </p:cNvPr>
            <p:cNvSpPr txBox="1"/>
            <p:nvPr/>
          </p:nvSpPr>
          <p:spPr>
            <a:xfrm>
              <a:off x="10015462" y="2425216"/>
              <a:ext cx="1932698" cy="600164"/>
            </a:xfrm>
            <a:prstGeom prst="rect">
              <a:avLst/>
            </a:prstGeom>
            <a:noFill/>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Successful delivery will result in no H&amp;S incidents associated with work in this area.</a:t>
              </a:r>
            </a:p>
          </p:txBody>
        </p:sp>
      </p:grpSp>
      <p:grpSp>
        <p:nvGrpSpPr>
          <p:cNvPr id="134" name="Group 133">
            <a:extLst>
              <a:ext uri="{FF2B5EF4-FFF2-40B4-BE49-F238E27FC236}">
                <a16:creationId xmlns:a16="http://schemas.microsoft.com/office/drawing/2014/main" id="{C914132A-2736-2060-D71F-87981EACB5D5}"/>
              </a:ext>
            </a:extLst>
          </p:cNvPr>
          <p:cNvGrpSpPr/>
          <p:nvPr/>
        </p:nvGrpSpPr>
        <p:grpSpPr>
          <a:xfrm>
            <a:off x="9522984" y="3550669"/>
            <a:ext cx="2468990" cy="600164"/>
            <a:chOff x="9522984" y="3213333"/>
            <a:chExt cx="2468990" cy="600164"/>
          </a:xfrm>
        </p:grpSpPr>
        <p:pic>
          <p:nvPicPr>
            <p:cNvPr id="135" name="Graphic 134" descr="Target with solid fill">
              <a:extLst>
                <a:ext uri="{FF2B5EF4-FFF2-40B4-BE49-F238E27FC236}">
                  <a16:creationId xmlns:a16="http://schemas.microsoft.com/office/drawing/2014/main" id="{D99F991B-CAA4-CA74-E970-07486A54C8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2984" y="3386806"/>
              <a:ext cx="283010" cy="283010"/>
            </a:xfrm>
            <a:prstGeom prst="rect">
              <a:avLst/>
            </a:prstGeom>
          </p:spPr>
        </p:pic>
        <p:sp>
          <p:nvSpPr>
            <p:cNvPr id="136" name="TextBox 135">
              <a:extLst>
                <a:ext uri="{FF2B5EF4-FFF2-40B4-BE49-F238E27FC236}">
                  <a16:creationId xmlns:a16="http://schemas.microsoft.com/office/drawing/2014/main" id="{300BFE8B-3AD8-6F67-D489-0E2CD6D7CE6A}"/>
                </a:ext>
              </a:extLst>
            </p:cNvPr>
            <p:cNvSpPr txBox="1"/>
            <p:nvPr/>
          </p:nvSpPr>
          <p:spPr>
            <a:xfrm>
              <a:off x="10015462" y="3213333"/>
              <a:ext cx="1976512" cy="600164"/>
            </a:xfrm>
            <a:prstGeom prst="rect">
              <a:avLst/>
            </a:prstGeom>
            <a:noFill/>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Successful delivery will reduce the number of derailments at the site by X%.</a:t>
              </a:r>
            </a:p>
          </p:txBody>
        </p:sp>
      </p:grpSp>
      <p:grpSp>
        <p:nvGrpSpPr>
          <p:cNvPr id="137" name="Group 136">
            <a:extLst>
              <a:ext uri="{FF2B5EF4-FFF2-40B4-BE49-F238E27FC236}">
                <a16:creationId xmlns:a16="http://schemas.microsoft.com/office/drawing/2014/main" id="{9E1635D0-FCD9-7EEE-0B7B-272A2F7F42CE}"/>
              </a:ext>
            </a:extLst>
          </p:cNvPr>
          <p:cNvGrpSpPr/>
          <p:nvPr/>
        </p:nvGrpSpPr>
        <p:grpSpPr>
          <a:xfrm>
            <a:off x="9522984" y="4481984"/>
            <a:ext cx="2468990" cy="600164"/>
            <a:chOff x="9522984" y="4038396"/>
            <a:chExt cx="2468990" cy="600164"/>
          </a:xfrm>
        </p:grpSpPr>
        <p:pic>
          <p:nvPicPr>
            <p:cNvPr id="138" name="Graphic 137" descr="Target with solid fill">
              <a:extLst>
                <a:ext uri="{FF2B5EF4-FFF2-40B4-BE49-F238E27FC236}">
                  <a16:creationId xmlns:a16="http://schemas.microsoft.com/office/drawing/2014/main" id="{F5E6E729-DFC4-45D0-569A-163F461320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2984" y="4196973"/>
              <a:ext cx="283010" cy="283010"/>
            </a:xfrm>
            <a:prstGeom prst="rect">
              <a:avLst/>
            </a:prstGeom>
          </p:spPr>
        </p:pic>
        <p:sp>
          <p:nvSpPr>
            <p:cNvPr id="139" name="TextBox 138">
              <a:extLst>
                <a:ext uri="{FF2B5EF4-FFF2-40B4-BE49-F238E27FC236}">
                  <a16:creationId xmlns:a16="http://schemas.microsoft.com/office/drawing/2014/main" id="{82EC96CD-EF15-C494-FF49-2553F369DA76}"/>
                </a:ext>
              </a:extLst>
            </p:cNvPr>
            <p:cNvSpPr txBox="1"/>
            <p:nvPr/>
          </p:nvSpPr>
          <p:spPr>
            <a:xfrm>
              <a:off x="10015461" y="4038396"/>
              <a:ext cx="1976513" cy="600164"/>
            </a:xfrm>
            <a:prstGeom prst="rect">
              <a:avLst/>
            </a:prstGeom>
            <a:noFill/>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Successful delivery will reduce time taken for incident investigation by X minutes.</a:t>
              </a:r>
            </a:p>
          </p:txBody>
        </p:sp>
      </p:grpSp>
      <p:sp>
        <p:nvSpPr>
          <p:cNvPr id="140" name="TextBox 139">
            <a:extLst>
              <a:ext uri="{FF2B5EF4-FFF2-40B4-BE49-F238E27FC236}">
                <a16:creationId xmlns:a16="http://schemas.microsoft.com/office/drawing/2014/main" id="{CCBB0E02-D970-6A10-5A7E-45155BC4E55D}"/>
              </a:ext>
            </a:extLst>
          </p:cNvPr>
          <p:cNvSpPr txBox="1"/>
          <p:nvPr/>
        </p:nvSpPr>
        <p:spPr>
          <a:xfrm>
            <a:off x="405443" y="6455154"/>
            <a:ext cx="8842748" cy="369332"/>
          </a:xfrm>
          <a:prstGeom prst="rect">
            <a:avLst/>
          </a:prstGeom>
          <a:noFill/>
        </p:spPr>
        <p:txBody>
          <a:bodyPr wrap="square" rtlCol="0">
            <a:spAutoFit/>
          </a:bodyPr>
          <a:lstStyle/>
          <a:p>
            <a:pPr>
              <a:defRPr/>
            </a:pPr>
            <a:r>
              <a:rPr lang="en-GB" sz="900" dirty="0">
                <a:solidFill>
                  <a:prstClr val="black"/>
                </a:solidFill>
                <a:latin typeface="Network Rail Sans" panose="02000000040000020004" pitchFamily="2" charset="0"/>
              </a:rPr>
              <a:t>Proposals must be submitted using the standard proposal documentation. Investment proposals must have a completed and detailed breakdown of costs, programme of works with completion milestones, lead person responsible and points of contact for delivery and completion dates. </a:t>
            </a:r>
          </a:p>
        </p:txBody>
      </p:sp>
      <p:grpSp>
        <p:nvGrpSpPr>
          <p:cNvPr id="141" name="Group 140">
            <a:extLst>
              <a:ext uri="{FF2B5EF4-FFF2-40B4-BE49-F238E27FC236}">
                <a16:creationId xmlns:a16="http://schemas.microsoft.com/office/drawing/2014/main" id="{926D2667-B310-9715-7510-A3DF4293F529}"/>
              </a:ext>
            </a:extLst>
          </p:cNvPr>
          <p:cNvGrpSpPr/>
          <p:nvPr/>
        </p:nvGrpSpPr>
        <p:grpSpPr>
          <a:xfrm>
            <a:off x="9522984" y="5413299"/>
            <a:ext cx="2468990" cy="600164"/>
            <a:chOff x="9522984" y="4038396"/>
            <a:chExt cx="2468990" cy="600164"/>
          </a:xfrm>
        </p:grpSpPr>
        <p:pic>
          <p:nvPicPr>
            <p:cNvPr id="142" name="Graphic 141" descr="Target with solid fill">
              <a:extLst>
                <a:ext uri="{FF2B5EF4-FFF2-40B4-BE49-F238E27FC236}">
                  <a16:creationId xmlns:a16="http://schemas.microsoft.com/office/drawing/2014/main" id="{3EE15D54-BD21-4521-A067-CC23832F54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2984" y="4196973"/>
              <a:ext cx="283010" cy="283010"/>
            </a:xfrm>
            <a:prstGeom prst="rect">
              <a:avLst/>
            </a:prstGeom>
          </p:spPr>
        </p:pic>
        <p:sp>
          <p:nvSpPr>
            <p:cNvPr id="143" name="TextBox 142">
              <a:extLst>
                <a:ext uri="{FF2B5EF4-FFF2-40B4-BE49-F238E27FC236}">
                  <a16:creationId xmlns:a16="http://schemas.microsoft.com/office/drawing/2014/main" id="{DE3A4F0D-1887-DAB5-46F8-C6918C8AC843}"/>
                </a:ext>
              </a:extLst>
            </p:cNvPr>
            <p:cNvSpPr txBox="1"/>
            <p:nvPr/>
          </p:nvSpPr>
          <p:spPr>
            <a:xfrm>
              <a:off x="10015461" y="4038396"/>
              <a:ext cx="1976513" cy="600164"/>
            </a:xfrm>
            <a:prstGeom prst="rect">
              <a:avLst/>
            </a:prstGeom>
            <a:noFill/>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Successful delivery will reduce the risk of trips occurring at this site from X to Y.</a:t>
              </a:r>
            </a:p>
          </p:txBody>
        </p:sp>
      </p:grpSp>
    </p:spTree>
    <p:extLst>
      <p:ext uri="{BB962C8B-B14F-4D97-AF65-F5344CB8AC3E}">
        <p14:creationId xmlns:p14="http://schemas.microsoft.com/office/powerpoint/2010/main" val="2109792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514C061F24C140AFB96D8C3E92B53D" ma:contentTypeVersion="18" ma:contentTypeDescription="Create a new document." ma:contentTypeScope="" ma:versionID="fbe71c60c9f70670766b9efb615676f7">
  <xsd:schema xmlns:xsd="http://www.w3.org/2001/XMLSchema" xmlns:xs="http://www.w3.org/2001/XMLSchema" xmlns:p="http://schemas.microsoft.com/office/2006/metadata/properties" xmlns:ns2="100c0a72-8fd1-4cbc-b5eb-1ddfc890a317" xmlns:ns3="c69115f8-527c-45a1-80b0-3c1e58c29f7c" xmlns:ns4="af32717b-85d4-46b0-82d8-410bc3119485" targetNamespace="http://schemas.microsoft.com/office/2006/metadata/properties" ma:root="true" ma:fieldsID="b8af0c4bb8651dc9cb8cd1c9ecefc54f" ns2:_="" ns3:_="" ns4:_="">
    <xsd:import namespace="100c0a72-8fd1-4cbc-b5eb-1ddfc890a317"/>
    <xsd:import namespace="c69115f8-527c-45a1-80b0-3c1e58c29f7c"/>
    <xsd:import namespace="af32717b-85d4-46b0-82d8-410bc31194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0a72-8fd1-4cbc-b5eb-1ddfc890a3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89bcca-d77b-429e-a31c-3f7c234e70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9115f8-527c-45a1-80b0-3c1e58c29f7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32717b-85d4-46b0-82d8-410bc311948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24f82cd-9f26-4420-b0c3-ea866fe87cd1}" ma:internalName="TaxCatchAll" ma:showField="CatchAllData" ma:web="c69115f8-527c-45a1-80b0-3c1e58c29f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0c0a72-8fd1-4cbc-b5eb-1ddfc890a317">
      <Terms xmlns="http://schemas.microsoft.com/office/infopath/2007/PartnerControls"/>
    </lcf76f155ced4ddcb4097134ff3c332f>
    <TaxCatchAll xmlns="af32717b-85d4-46b0-82d8-410bc3119485" xsi:nil="true"/>
  </documentManagement>
</p:properties>
</file>

<file path=customXml/itemProps1.xml><?xml version="1.0" encoding="utf-8"?>
<ds:datastoreItem xmlns:ds="http://schemas.openxmlformats.org/officeDocument/2006/customXml" ds:itemID="{0F5F74D1-8527-46DE-B916-128296ADEB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0a72-8fd1-4cbc-b5eb-1ddfc890a317"/>
    <ds:schemaRef ds:uri="c69115f8-527c-45a1-80b0-3c1e58c29f7c"/>
    <ds:schemaRef ds:uri="af32717b-85d4-46b0-82d8-410bc3119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605662-1420-4DAE-982B-571A720C06DB}">
  <ds:schemaRefs>
    <ds:schemaRef ds:uri="http://schemas.microsoft.com/sharepoint/v3/contenttype/forms"/>
  </ds:schemaRefs>
</ds:datastoreItem>
</file>

<file path=customXml/itemProps3.xml><?xml version="1.0" encoding="utf-8"?>
<ds:datastoreItem xmlns:ds="http://schemas.openxmlformats.org/officeDocument/2006/customXml" ds:itemID="{D2BD84A0-B7AA-4831-8C46-5EF932F733EA}">
  <ds:schemaRefs>
    <ds:schemaRef ds:uri="http://purl.org/dc/terms/"/>
    <ds:schemaRef ds:uri="http://schemas.microsoft.com/office/2006/documentManagement/types"/>
    <ds:schemaRef ds:uri="c69115f8-527c-45a1-80b0-3c1e58c29f7c"/>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f32717b-85d4-46b0-82d8-410bc3119485"/>
    <ds:schemaRef ds:uri="100c0a72-8fd1-4cbc-b5eb-1ddfc890a31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Widescreen</PresentationFormat>
  <Paragraphs>42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Network Rail Sans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Holman</dc:creator>
  <cp:lastModifiedBy>Kaleb Ells (He / Him)</cp:lastModifiedBy>
  <cp:revision>2</cp:revision>
  <dcterms:created xsi:type="dcterms:W3CDTF">2025-01-07T09:47:10Z</dcterms:created>
  <dcterms:modified xsi:type="dcterms:W3CDTF">2025-01-08T10:28:22Z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577031b-11bc-4db9-b655-7d79027ad570_Enabled">
    <vt:lpwstr>true</vt:lpwstr>
  </property>
  <property fmtid="{D5CDD505-2E9C-101B-9397-08002B2CF9AE}" pid="3" name="MSIP_Label_8577031b-11bc-4db9-b655-7d79027ad570_SetDate">
    <vt:lpwstr>2025-01-07T09:49:24Z</vt:lpwstr>
  </property>
  <property fmtid="{D5CDD505-2E9C-101B-9397-08002B2CF9AE}" pid="4" name="MSIP_Label_8577031b-11bc-4db9-b655-7d79027ad570_Method">
    <vt:lpwstr>Standard</vt:lpwstr>
  </property>
  <property fmtid="{D5CDD505-2E9C-101B-9397-08002B2CF9AE}" pid="5" name="MSIP_Label_8577031b-11bc-4db9-b655-7d79027ad570_Name">
    <vt:lpwstr>8577031b-11bc-4db9-b655-7d79027ad570</vt:lpwstr>
  </property>
  <property fmtid="{D5CDD505-2E9C-101B-9397-08002B2CF9AE}" pid="6" name="MSIP_Label_8577031b-11bc-4db9-b655-7d79027ad570_SiteId">
    <vt:lpwstr>c22cc3e1-5d7f-4f4d-be03-d5a158cc9409</vt:lpwstr>
  </property>
  <property fmtid="{D5CDD505-2E9C-101B-9397-08002B2CF9AE}" pid="7" name="MSIP_Label_8577031b-11bc-4db9-b655-7d79027ad570_ActionId">
    <vt:lpwstr>99fb59a6-ca12-4c5e-982b-e00254898a3e</vt:lpwstr>
  </property>
  <property fmtid="{D5CDD505-2E9C-101B-9397-08002B2CF9AE}" pid="8" name="MSIP_Label_8577031b-11bc-4db9-b655-7d79027ad570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OFFICIAL</vt:lpwstr>
  </property>
  <property fmtid="{D5CDD505-2E9C-101B-9397-08002B2CF9AE}" pid="11" name="ContentTypeId">
    <vt:lpwstr>0x010100CD514C061F24C140AFB96D8C3E92B53D</vt:lpwstr>
  </property>
  <property fmtid="{D5CDD505-2E9C-101B-9397-08002B2CF9AE}" pid="12" name="MediaServiceImageTags">
    <vt:lpwstr/>
  </property>
</Properties>
</file>